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sldIdLst>
    <p:sldId id="383" r:id="rId3"/>
    <p:sldId id="278" r:id="rId4"/>
    <p:sldId id="279" r:id="rId5"/>
    <p:sldId id="353" r:id="rId6"/>
    <p:sldId id="376" r:id="rId7"/>
    <p:sldId id="282" r:id="rId8"/>
    <p:sldId id="385" r:id="rId9"/>
    <p:sldId id="393" r:id="rId10"/>
    <p:sldId id="314" r:id="rId11"/>
    <p:sldId id="377" r:id="rId12"/>
    <p:sldId id="378" r:id="rId13"/>
    <p:sldId id="379" r:id="rId14"/>
    <p:sldId id="394" r:id="rId15"/>
    <p:sldId id="395" r:id="rId16"/>
    <p:sldId id="374" r:id="rId17"/>
    <p:sldId id="311" r:id="rId18"/>
    <p:sldId id="357" r:id="rId19"/>
    <p:sldId id="273" r:id="rId20"/>
    <p:sldId id="309" r:id="rId21"/>
    <p:sldId id="326" r:id="rId22"/>
    <p:sldId id="396" r:id="rId23"/>
    <p:sldId id="387" r:id="rId24"/>
    <p:sldId id="397" r:id="rId25"/>
    <p:sldId id="398" r:id="rId26"/>
    <p:sldId id="399" r:id="rId27"/>
    <p:sldId id="400" r:id="rId28"/>
    <p:sldId id="401" r:id="rId29"/>
    <p:sldId id="402" r:id="rId30"/>
    <p:sldId id="391" r:id="rId31"/>
    <p:sldId id="384" r:id="rId32"/>
    <p:sldId id="403" r:id="rId33"/>
    <p:sldId id="405" r:id="rId34"/>
    <p:sldId id="373" r:id="rId35"/>
    <p:sldId id="336" r:id="rId36"/>
    <p:sldId id="382" r:id="rId37"/>
    <p:sldId id="404" r:id="rId38"/>
  </p:sldIdLst>
  <p:sldSz cx="12192000" cy="6858000"/>
  <p:notesSz cx="6238875" cy="114236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99"/>
    <a:srgbClr val="9999FF"/>
    <a:srgbClr val="FFD54F"/>
    <a:srgbClr val="FFE697"/>
    <a:srgbClr val="FFE3D5"/>
    <a:srgbClr val="33CCFF"/>
    <a:srgbClr val="FF0066"/>
    <a:srgbClr val="0000FF"/>
    <a:srgbClr val="CF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7" autoAdjust="0"/>
    <p:restoredTop sz="55399" autoAdjust="0"/>
  </p:normalViewPr>
  <p:slideViewPr>
    <p:cSldViewPr>
      <p:cViewPr varScale="1">
        <p:scale>
          <a:sx n="100" d="100"/>
          <a:sy n="100" d="100"/>
        </p:scale>
        <p:origin x="1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POHENG&#24037;&#20316;&#23384;&#25918;\2021\20211231_&#32080;&#26696;&#22577;&#21578;\&#20854;&#20182;&#27284;&#26696;\20210802_2021&#20840;&#22283;&#31185;&#23416;&#25506;&#31350;&#31478;&#36093;_&#32113;&#35336;&#25976;&#2581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POHENG&#24037;&#20316;&#23384;&#25918;\2021\20211231_&#32080;&#26696;&#22577;&#21578;\20210802_2021&#20840;&#22283;&#31185;&#23416;&#25506;&#31350;&#31478;&#36093;_&#32113;&#35336;&#25976;&#2581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POHENG&#24037;&#20316;&#23384;&#25918;\2021\20210730_&#27770;&#36093;&#24460;&#21839;&#21367;&#35519;&#26597;(&#32218;&#19978;)\&#21839;&#21367;&#21295;&#20986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029053296203901"/>
          <c:y val="5.700596755434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C8004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4.2211763454584134E-2"/>
          <c:y val="0.27832269682325633"/>
          <c:w val="0.91557647309083179"/>
          <c:h val="0.5728089722867790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工作表1!$C$9</c:f>
              <c:strCache>
                <c:ptCount val="1"/>
                <c:pt idx="0">
                  <c:v>繳件率</c:v>
                </c:pt>
              </c:strCache>
            </c:strRef>
          </c:tx>
          <c:spPr>
            <a:ln w="31750" cap="rnd">
              <a:solidFill>
                <a:srgbClr val="FF6699"/>
              </a:solidFill>
              <a:round/>
              <a:tailEnd type="oval"/>
            </a:ln>
            <a:effectLst/>
          </c:spPr>
          <c:marker>
            <c:symbol val="circle"/>
            <c:size val="17"/>
            <c:spPr>
              <a:solidFill>
                <a:srgbClr val="FF6699"/>
              </a:solidFill>
              <a:ln>
                <a:solidFill>
                  <a:srgbClr val="FF669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工作表1!$D$8:$J$8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工作表1!$D$9:$J$9</c:f>
              <c:numCache>
                <c:formatCode>0%</c:formatCode>
                <c:ptCount val="7"/>
                <c:pt idx="0">
                  <c:v>0.81984334203655351</c:v>
                </c:pt>
                <c:pt idx="1">
                  <c:v>0.75716440422322773</c:v>
                </c:pt>
                <c:pt idx="2">
                  <c:v>0.68058076225045372</c:v>
                </c:pt>
                <c:pt idx="3">
                  <c:v>0.73277661795407101</c:v>
                </c:pt>
                <c:pt idx="4">
                  <c:v>0.77572016460905346</c:v>
                </c:pt>
                <c:pt idx="5">
                  <c:v>0.85943775100401609</c:v>
                </c:pt>
                <c:pt idx="6">
                  <c:v>0.86439024390243901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04-4FFB-818B-41F22FCDA8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7901632"/>
        <c:axId val="-27901088"/>
      </c:lineChart>
      <c:catAx>
        <c:axId val="-279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ts val="800"/>
              </a:lnSpc>
              <a:defRPr sz="1000" b="1" i="0" u="none" strike="noStrike" kern="1200" cap="all" baseline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27901088"/>
        <c:crosses val="autoZero"/>
        <c:auto val="1"/>
        <c:lblAlgn val="ctr"/>
        <c:lblOffset val="100"/>
        <c:noMultiLvlLbl val="0"/>
      </c:catAx>
      <c:valAx>
        <c:axId val="-27901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79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7030A0"/>
                </a:solidFill>
                <a:latin typeface="+mj-ea"/>
                <a:ea typeface="+mj-ea"/>
                <a:cs typeface="+mn-cs"/>
              </a:defRPr>
            </a:pPr>
            <a:r>
              <a:rPr lang="zh-TW" sz="2400" dirty="0">
                <a:solidFill>
                  <a:srgbClr val="C800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歷年參賽人數與隊伍數</a:t>
            </a:r>
            <a:endParaRPr lang="en-US" sz="2400" dirty="0">
              <a:solidFill>
                <a:srgbClr val="C800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7030A0"/>
              </a:solidFill>
              <a:latin typeface="+mj-ea"/>
              <a:ea typeface="+mj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工作表1!$C$3</c:f>
              <c:strCache>
                <c:ptCount val="1"/>
                <c:pt idx="0">
                  <c:v>報名隊數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工作表1!$D$2:$J$2</c:f>
              <c:strCache>
                <c:ptCount val="7"/>
                <c:pt idx="0">
                  <c:v>2015年 </c:v>
                </c:pt>
                <c:pt idx="1">
                  <c:v>2016年 </c:v>
                </c:pt>
                <c:pt idx="2">
                  <c:v>2017年 </c:v>
                </c:pt>
                <c:pt idx="3">
                  <c:v>2018年 </c:v>
                </c:pt>
                <c:pt idx="4">
                  <c:v>2019年</c:v>
                </c:pt>
                <c:pt idx="5">
                  <c:v>2020年</c:v>
                </c:pt>
                <c:pt idx="6">
                  <c:v>2021年</c:v>
                </c:pt>
              </c:strCache>
            </c:strRef>
          </c:cat>
          <c:val>
            <c:numRef>
              <c:f>工作表1!$D$3:$J$3</c:f>
              <c:numCache>
                <c:formatCode>General</c:formatCode>
                <c:ptCount val="7"/>
                <c:pt idx="0">
                  <c:v>383</c:v>
                </c:pt>
                <c:pt idx="1">
                  <c:v>663</c:v>
                </c:pt>
                <c:pt idx="2">
                  <c:v>551</c:v>
                </c:pt>
                <c:pt idx="3">
                  <c:v>479</c:v>
                </c:pt>
                <c:pt idx="4">
                  <c:v>972</c:v>
                </c:pt>
                <c:pt idx="5">
                  <c:v>996</c:v>
                </c:pt>
                <c:pt idx="6" formatCode="#,##0">
                  <c:v>1025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F9-4D60-8209-36C1786FE1BC}"/>
            </c:ext>
          </c:extLst>
        </c:ser>
        <c:ser>
          <c:idx val="1"/>
          <c:order val="1"/>
          <c:tx>
            <c:strRef>
              <c:f>工作表1!$C$4</c:f>
              <c:strCache>
                <c:ptCount val="1"/>
                <c:pt idx="0">
                  <c:v>實際繳件隊數</c:v>
                </c:pt>
              </c:strCache>
            </c:strRef>
          </c:tx>
          <c:spPr>
            <a:ln w="3175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548456107668252E-2"/>
                  <c:y val="2.0350302957790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7F-4EEF-9AEA-7F5BB9A62E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工作表1!$D$2:$J$2</c:f>
              <c:strCache>
                <c:ptCount val="7"/>
                <c:pt idx="0">
                  <c:v>2015年 </c:v>
                </c:pt>
                <c:pt idx="1">
                  <c:v>2016年 </c:v>
                </c:pt>
                <c:pt idx="2">
                  <c:v>2017年 </c:v>
                </c:pt>
                <c:pt idx="3">
                  <c:v>2018年 </c:v>
                </c:pt>
                <c:pt idx="4">
                  <c:v>2019年</c:v>
                </c:pt>
                <c:pt idx="5">
                  <c:v>2020年</c:v>
                </c:pt>
                <c:pt idx="6">
                  <c:v>2021年</c:v>
                </c:pt>
              </c:strCache>
            </c:strRef>
          </c:cat>
          <c:val>
            <c:numRef>
              <c:f>工作表1!$D$4:$J$4</c:f>
              <c:numCache>
                <c:formatCode>General</c:formatCode>
                <c:ptCount val="7"/>
                <c:pt idx="0">
                  <c:v>314</c:v>
                </c:pt>
                <c:pt idx="1">
                  <c:v>502</c:v>
                </c:pt>
                <c:pt idx="2">
                  <c:v>375</c:v>
                </c:pt>
                <c:pt idx="3">
                  <c:v>351</c:v>
                </c:pt>
                <c:pt idx="4">
                  <c:v>754</c:v>
                </c:pt>
                <c:pt idx="5">
                  <c:v>856</c:v>
                </c:pt>
                <c:pt idx="6">
                  <c:v>886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DF9-4D60-8209-36C1786FE1BC}"/>
            </c:ext>
          </c:extLst>
        </c:ser>
        <c:ser>
          <c:idx val="2"/>
          <c:order val="2"/>
          <c:tx>
            <c:strRef>
              <c:f>工作表1!$C$5</c:f>
              <c:strCache>
                <c:ptCount val="1"/>
                <c:pt idx="0">
                  <c:v>參賽者人數(實際繳件)</c:v>
                </c:pt>
              </c:strCache>
            </c:strRef>
          </c:tx>
          <c:spPr>
            <a:ln w="3175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工作表1!$D$2:$J$2</c:f>
              <c:strCache>
                <c:ptCount val="7"/>
                <c:pt idx="0">
                  <c:v>2015年 </c:v>
                </c:pt>
                <c:pt idx="1">
                  <c:v>2016年 </c:v>
                </c:pt>
                <c:pt idx="2">
                  <c:v>2017年 </c:v>
                </c:pt>
                <c:pt idx="3">
                  <c:v>2018年 </c:v>
                </c:pt>
                <c:pt idx="4">
                  <c:v>2019年</c:v>
                </c:pt>
                <c:pt idx="5">
                  <c:v>2020年</c:v>
                </c:pt>
                <c:pt idx="6">
                  <c:v>2021年</c:v>
                </c:pt>
              </c:strCache>
            </c:strRef>
          </c:cat>
          <c:val>
            <c:numRef>
              <c:f>工作表1!$D$5:$J$5</c:f>
              <c:numCache>
                <c:formatCode>#,##0</c:formatCode>
                <c:ptCount val="7"/>
                <c:pt idx="0" formatCode="General">
                  <c:v>570</c:v>
                </c:pt>
                <c:pt idx="1">
                  <c:v>1454</c:v>
                </c:pt>
                <c:pt idx="2">
                  <c:v>1181</c:v>
                </c:pt>
                <c:pt idx="3" formatCode="General">
                  <c:v>837</c:v>
                </c:pt>
                <c:pt idx="4">
                  <c:v>1744</c:v>
                </c:pt>
                <c:pt idx="5">
                  <c:v>1898</c:v>
                </c:pt>
                <c:pt idx="6">
                  <c:v>1893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DF9-4D60-8209-36C1786FE1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7900544"/>
        <c:axId val="-1883582432"/>
      </c:lineChart>
      <c:catAx>
        <c:axId val="-2790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1883582432"/>
        <c:crosses val="autoZero"/>
        <c:auto val="1"/>
        <c:lblAlgn val="ctr"/>
        <c:lblOffset val="100"/>
        <c:noMultiLvlLbl val="0"/>
      </c:catAx>
      <c:valAx>
        <c:axId val="-18835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27900544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>
              <a:lumMod val="85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500"/>
            </a:lnSpc>
            <a:defRPr sz="1400" b="1" i="0" u="none" strike="noStrike" kern="1200" baseline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b="1">
          <a:latin typeface="+mj-ea"/>
          <a:ea typeface="+mj-ea"/>
        </a:defRPr>
      </a:pPr>
      <a:endParaRPr lang="zh-TW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工作表1!$C$2</c:f>
              <c:strCache>
                <c:ptCount val="1"/>
                <c:pt idx="0">
                  <c:v>報名組數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工作表1!$B$4:$B$9</c:f>
              <c:strCache>
                <c:ptCount val="6"/>
                <c:pt idx="0">
                  <c:v>國小組</c:v>
                </c:pt>
                <c:pt idx="1">
                  <c:v>國中組</c:v>
                </c:pt>
                <c:pt idx="2">
                  <c:v>高中職組</c:v>
                </c:pt>
                <c:pt idx="3">
                  <c:v>教師組</c:v>
                </c:pt>
                <c:pt idx="4">
                  <c:v>社會組</c:v>
                </c:pt>
                <c:pt idx="5">
                  <c:v>海洋科學組</c:v>
                </c:pt>
              </c:strCache>
            </c:strRef>
          </c:cat>
          <c:val>
            <c:numRef>
              <c:f>工作表1!$C$4:$C$9</c:f>
              <c:numCache>
                <c:formatCode>General</c:formatCode>
                <c:ptCount val="6"/>
                <c:pt idx="0">
                  <c:v>229</c:v>
                </c:pt>
                <c:pt idx="1">
                  <c:v>189</c:v>
                </c:pt>
                <c:pt idx="2">
                  <c:v>236</c:v>
                </c:pt>
                <c:pt idx="3">
                  <c:v>45</c:v>
                </c:pt>
                <c:pt idx="4">
                  <c:v>293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1F-462C-A70C-567920B7BB16}"/>
            </c:ext>
          </c:extLst>
        </c:ser>
        <c:ser>
          <c:idx val="1"/>
          <c:order val="1"/>
          <c:tx>
            <c:strRef>
              <c:f>工作表1!$D$2</c:f>
              <c:strCache>
                <c:ptCount val="1"/>
                <c:pt idx="0">
                  <c:v>繳交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工作表1!$B$4:$B$9</c:f>
              <c:strCache>
                <c:ptCount val="6"/>
                <c:pt idx="0">
                  <c:v>國小組</c:v>
                </c:pt>
                <c:pt idx="1">
                  <c:v>國中組</c:v>
                </c:pt>
                <c:pt idx="2">
                  <c:v>高中職組</c:v>
                </c:pt>
                <c:pt idx="3">
                  <c:v>教師組</c:v>
                </c:pt>
                <c:pt idx="4">
                  <c:v>社會組</c:v>
                </c:pt>
                <c:pt idx="5">
                  <c:v>海洋科學組</c:v>
                </c:pt>
              </c:strCache>
            </c:strRef>
          </c:cat>
          <c:val>
            <c:numRef>
              <c:f>工作表1!$D$4:$D$9</c:f>
              <c:numCache>
                <c:formatCode>General</c:formatCode>
                <c:ptCount val="6"/>
                <c:pt idx="0">
                  <c:v>208</c:v>
                </c:pt>
                <c:pt idx="1">
                  <c:v>159</c:v>
                </c:pt>
                <c:pt idx="2">
                  <c:v>200</c:v>
                </c:pt>
                <c:pt idx="3">
                  <c:v>34</c:v>
                </c:pt>
                <c:pt idx="4">
                  <c:v>256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1F-462C-A70C-567920B7BB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883580256"/>
        <c:axId val="-1883573184"/>
      </c:barChart>
      <c:lineChart>
        <c:grouping val="standard"/>
        <c:varyColors val="0"/>
        <c:ser>
          <c:idx val="2"/>
          <c:order val="2"/>
          <c:tx>
            <c:strRef>
              <c:f>工作表1!$E$2</c:f>
              <c:strCache>
                <c:ptCount val="1"/>
                <c:pt idx="0">
                  <c:v>繳交率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工作表1!$B$4:$B$9</c:f>
              <c:strCache>
                <c:ptCount val="6"/>
                <c:pt idx="0">
                  <c:v>國小組</c:v>
                </c:pt>
                <c:pt idx="1">
                  <c:v>國中組</c:v>
                </c:pt>
                <c:pt idx="2">
                  <c:v>高中職組</c:v>
                </c:pt>
                <c:pt idx="3">
                  <c:v>教師組</c:v>
                </c:pt>
                <c:pt idx="4">
                  <c:v>社會組</c:v>
                </c:pt>
                <c:pt idx="5">
                  <c:v>海洋科學組</c:v>
                </c:pt>
              </c:strCache>
            </c:strRef>
          </c:cat>
          <c:val>
            <c:numRef>
              <c:f>工作表1!$E$4:$E$9</c:f>
              <c:numCache>
                <c:formatCode>0.0%</c:formatCode>
                <c:ptCount val="6"/>
                <c:pt idx="0">
                  <c:v>0.90829694323144106</c:v>
                </c:pt>
                <c:pt idx="1">
                  <c:v>0.84126984126984128</c:v>
                </c:pt>
                <c:pt idx="2">
                  <c:v>0.84745762711864403</c:v>
                </c:pt>
                <c:pt idx="3">
                  <c:v>0.75555555555555554</c:v>
                </c:pt>
                <c:pt idx="4">
                  <c:v>0.87372013651877134</c:v>
                </c:pt>
                <c:pt idx="5">
                  <c:v>0.87878787878787878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71F-462C-A70C-567920B7BB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83585152"/>
        <c:axId val="-1883579712"/>
      </c:lineChart>
      <c:catAx>
        <c:axId val="-188358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1883573184"/>
        <c:crosses val="autoZero"/>
        <c:auto val="1"/>
        <c:lblAlgn val="ctr"/>
        <c:lblOffset val="100"/>
        <c:noMultiLvlLbl val="0"/>
      </c:catAx>
      <c:valAx>
        <c:axId val="-188357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83580256"/>
        <c:crosses val="autoZero"/>
        <c:crossBetween val="between"/>
      </c:valAx>
      <c:valAx>
        <c:axId val="-188357971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83585152"/>
        <c:crosses val="max"/>
        <c:crossBetween val="between"/>
      </c:valAx>
      <c:catAx>
        <c:axId val="-188358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83579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工作表3!$L$2</c:f>
              <c:strCache>
                <c:ptCount val="1"/>
                <c:pt idx="0">
                  <c:v>已經報名隊數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工作表3!$K$3:$K$24</c:f>
              <c:strCache>
                <c:ptCount val="22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臺南市</c:v>
                </c:pt>
                <c:pt idx="5">
                  <c:v>屏東縣</c:v>
                </c:pt>
                <c:pt idx="6">
                  <c:v>宜蘭縣</c:v>
                </c:pt>
                <c:pt idx="7">
                  <c:v>桃園市</c:v>
                </c:pt>
                <c:pt idx="8">
                  <c:v>雲林縣</c:v>
                </c:pt>
                <c:pt idx="9">
                  <c:v>新竹市</c:v>
                </c:pt>
                <c:pt idx="10">
                  <c:v>彰化縣</c:v>
                </c:pt>
                <c:pt idx="11">
                  <c:v>新竹縣</c:v>
                </c:pt>
                <c:pt idx="12">
                  <c:v>海外</c:v>
                </c:pt>
                <c:pt idx="13">
                  <c:v>嘉義縣</c:v>
                </c:pt>
                <c:pt idx="14">
                  <c:v>南投縣</c:v>
                </c:pt>
                <c:pt idx="15">
                  <c:v>苗栗縣</c:v>
                </c:pt>
                <c:pt idx="16">
                  <c:v>基隆市</c:v>
                </c:pt>
                <c:pt idx="17">
                  <c:v>嘉義市</c:v>
                </c:pt>
                <c:pt idx="18">
                  <c:v>臺東縣</c:v>
                </c:pt>
                <c:pt idx="19">
                  <c:v>花蓮縣</c:v>
                </c:pt>
                <c:pt idx="20">
                  <c:v>金門縣</c:v>
                </c:pt>
                <c:pt idx="21">
                  <c:v>澎湖縣</c:v>
                </c:pt>
              </c:strCache>
            </c:strRef>
          </c:cat>
          <c:val>
            <c:numRef>
              <c:f>工作表3!$L$3:$L$24</c:f>
              <c:numCache>
                <c:formatCode>General</c:formatCode>
                <c:ptCount val="22"/>
                <c:pt idx="0">
                  <c:v>178</c:v>
                </c:pt>
                <c:pt idx="1">
                  <c:v>167</c:v>
                </c:pt>
                <c:pt idx="2">
                  <c:v>149</c:v>
                </c:pt>
                <c:pt idx="3">
                  <c:v>126</c:v>
                </c:pt>
                <c:pt idx="4">
                  <c:v>108</c:v>
                </c:pt>
                <c:pt idx="5">
                  <c:v>46</c:v>
                </c:pt>
                <c:pt idx="6">
                  <c:v>44</c:v>
                </c:pt>
                <c:pt idx="7">
                  <c:v>37</c:v>
                </c:pt>
                <c:pt idx="8">
                  <c:v>34</c:v>
                </c:pt>
                <c:pt idx="9">
                  <c:v>31</c:v>
                </c:pt>
                <c:pt idx="10">
                  <c:v>19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9</c:v>
                </c:pt>
                <c:pt idx="15">
                  <c:v>9</c:v>
                </c:pt>
                <c:pt idx="16">
                  <c:v>8</c:v>
                </c:pt>
                <c:pt idx="17">
                  <c:v>6</c:v>
                </c:pt>
                <c:pt idx="18">
                  <c:v>6</c:v>
                </c:pt>
                <c:pt idx="19">
                  <c:v>4</c:v>
                </c:pt>
                <c:pt idx="20">
                  <c:v>3</c:v>
                </c:pt>
                <c:pt idx="2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3A-457C-B346-57FA65D2B0F2}"/>
            </c:ext>
          </c:extLst>
        </c:ser>
        <c:ser>
          <c:idx val="1"/>
          <c:order val="1"/>
          <c:tx>
            <c:strRef>
              <c:f>工作表3!$M$2</c:f>
              <c:strCache>
                <c:ptCount val="1"/>
                <c:pt idx="0">
                  <c:v>已經繳交隊數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</c:spPr>
          <c:invertIfNegative val="0"/>
          <c:cat>
            <c:strRef>
              <c:f>工作表3!$K$3:$K$24</c:f>
              <c:strCache>
                <c:ptCount val="22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臺南市</c:v>
                </c:pt>
                <c:pt idx="5">
                  <c:v>屏東縣</c:v>
                </c:pt>
                <c:pt idx="6">
                  <c:v>宜蘭縣</c:v>
                </c:pt>
                <c:pt idx="7">
                  <c:v>桃園市</c:v>
                </c:pt>
                <c:pt idx="8">
                  <c:v>雲林縣</c:v>
                </c:pt>
                <c:pt idx="9">
                  <c:v>新竹市</c:v>
                </c:pt>
                <c:pt idx="10">
                  <c:v>彰化縣</c:v>
                </c:pt>
                <c:pt idx="11">
                  <c:v>新竹縣</c:v>
                </c:pt>
                <c:pt idx="12">
                  <c:v>海外</c:v>
                </c:pt>
                <c:pt idx="13">
                  <c:v>嘉義縣</c:v>
                </c:pt>
                <c:pt idx="14">
                  <c:v>南投縣</c:v>
                </c:pt>
                <c:pt idx="15">
                  <c:v>苗栗縣</c:v>
                </c:pt>
                <c:pt idx="16">
                  <c:v>基隆市</c:v>
                </c:pt>
                <c:pt idx="17">
                  <c:v>嘉義市</c:v>
                </c:pt>
                <c:pt idx="18">
                  <c:v>臺東縣</c:v>
                </c:pt>
                <c:pt idx="19">
                  <c:v>花蓮縣</c:v>
                </c:pt>
                <c:pt idx="20">
                  <c:v>金門縣</c:v>
                </c:pt>
                <c:pt idx="21">
                  <c:v>澎湖縣</c:v>
                </c:pt>
              </c:strCache>
            </c:strRef>
          </c:cat>
          <c:val>
            <c:numRef>
              <c:f>工作表3!$M$3:$M$24</c:f>
              <c:numCache>
                <c:formatCode>General</c:formatCode>
                <c:ptCount val="22"/>
                <c:pt idx="0">
                  <c:v>161</c:v>
                </c:pt>
                <c:pt idx="1">
                  <c:v>137</c:v>
                </c:pt>
                <c:pt idx="2">
                  <c:v>134</c:v>
                </c:pt>
                <c:pt idx="3">
                  <c:v>106</c:v>
                </c:pt>
                <c:pt idx="4">
                  <c:v>95</c:v>
                </c:pt>
                <c:pt idx="5">
                  <c:v>39</c:v>
                </c:pt>
                <c:pt idx="6">
                  <c:v>29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16</c:v>
                </c:pt>
                <c:pt idx="11">
                  <c:v>11</c:v>
                </c:pt>
                <c:pt idx="12">
                  <c:v>13</c:v>
                </c:pt>
                <c:pt idx="13">
                  <c:v>12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6</c:v>
                </c:pt>
                <c:pt idx="18">
                  <c:v>5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3A-457C-B346-57FA65D2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83579168"/>
        <c:axId val="-1883578080"/>
      </c:barChart>
      <c:lineChart>
        <c:grouping val="standard"/>
        <c:varyColors val="0"/>
        <c:ser>
          <c:idx val="2"/>
          <c:order val="2"/>
          <c:tx>
            <c:strRef>
              <c:f>工作表3!$N$2</c:f>
              <c:strCache>
                <c:ptCount val="1"/>
                <c:pt idx="0">
                  <c:v>縣市繳件率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工作表3!$K$3:$K$24</c:f>
              <c:strCache>
                <c:ptCount val="22"/>
                <c:pt idx="0">
                  <c:v>高雄市</c:v>
                </c:pt>
                <c:pt idx="1">
                  <c:v>臺北市</c:v>
                </c:pt>
                <c:pt idx="2">
                  <c:v>新北市</c:v>
                </c:pt>
                <c:pt idx="3">
                  <c:v>臺中市</c:v>
                </c:pt>
                <c:pt idx="4">
                  <c:v>臺南市</c:v>
                </c:pt>
                <c:pt idx="5">
                  <c:v>屏東縣</c:v>
                </c:pt>
                <c:pt idx="6">
                  <c:v>宜蘭縣</c:v>
                </c:pt>
                <c:pt idx="7">
                  <c:v>桃園市</c:v>
                </c:pt>
                <c:pt idx="8">
                  <c:v>雲林縣</c:v>
                </c:pt>
                <c:pt idx="9">
                  <c:v>新竹市</c:v>
                </c:pt>
                <c:pt idx="10">
                  <c:v>彰化縣</c:v>
                </c:pt>
                <c:pt idx="11">
                  <c:v>新竹縣</c:v>
                </c:pt>
                <c:pt idx="12">
                  <c:v>海外</c:v>
                </c:pt>
                <c:pt idx="13">
                  <c:v>嘉義縣</c:v>
                </c:pt>
                <c:pt idx="14">
                  <c:v>南投縣</c:v>
                </c:pt>
                <c:pt idx="15">
                  <c:v>苗栗縣</c:v>
                </c:pt>
                <c:pt idx="16">
                  <c:v>基隆市</c:v>
                </c:pt>
                <c:pt idx="17">
                  <c:v>嘉義市</c:v>
                </c:pt>
                <c:pt idx="18">
                  <c:v>臺東縣</c:v>
                </c:pt>
                <c:pt idx="19">
                  <c:v>花蓮縣</c:v>
                </c:pt>
                <c:pt idx="20">
                  <c:v>金門縣</c:v>
                </c:pt>
                <c:pt idx="21">
                  <c:v>澎湖縣</c:v>
                </c:pt>
              </c:strCache>
            </c:strRef>
          </c:cat>
          <c:val>
            <c:numRef>
              <c:f>工作表3!$N$3:$N$24</c:f>
              <c:numCache>
                <c:formatCode>0.0%</c:formatCode>
                <c:ptCount val="22"/>
                <c:pt idx="0">
                  <c:v>0.90449999999999997</c:v>
                </c:pt>
                <c:pt idx="1">
                  <c:v>0.82040000000000002</c:v>
                </c:pt>
                <c:pt idx="2">
                  <c:v>0.89929999999999999</c:v>
                </c:pt>
                <c:pt idx="3">
                  <c:v>0.84130000000000005</c:v>
                </c:pt>
                <c:pt idx="4">
                  <c:v>0.87960000000000005</c:v>
                </c:pt>
                <c:pt idx="5">
                  <c:v>0.8478</c:v>
                </c:pt>
                <c:pt idx="6">
                  <c:v>0.65910000000000002</c:v>
                </c:pt>
                <c:pt idx="7">
                  <c:v>0.83779999999999999</c:v>
                </c:pt>
                <c:pt idx="8">
                  <c:v>0.88239999999999996</c:v>
                </c:pt>
                <c:pt idx="9">
                  <c:v>0.9677</c:v>
                </c:pt>
                <c:pt idx="10">
                  <c:v>0.84209999999999996</c:v>
                </c:pt>
                <c:pt idx="11">
                  <c:v>0.78569999999999995</c:v>
                </c:pt>
                <c:pt idx="12">
                  <c:v>1</c:v>
                </c:pt>
                <c:pt idx="13">
                  <c:v>1</c:v>
                </c:pt>
                <c:pt idx="14">
                  <c:v>0.77780000000000005</c:v>
                </c:pt>
                <c:pt idx="15">
                  <c:v>0.77780000000000005</c:v>
                </c:pt>
                <c:pt idx="16">
                  <c:v>1</c:v>
                </c:pt>
                <c:pt idx="17">
                  <c:v>1</c:v>
                </c:pt>
                <c:pt idx="18">
                  <c:v>0.83330000000000004</c:v>
                </c:pt>
                <c:pt idx="19">
                  <c:v>1</c:v>
                </c:pt>
                <c:pt idx="20">
                  <c:v>0.66669999999999996</c:v>
                </c:pt>
                <c:pt idx="2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3A-457C-B346-57FA65D2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83574816"/>
        <c:axId val="-1883575360"/>
      </c:lineChart>
      <c:catAx>
        <c:axId val="-18835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83578080"/>
        <c:crosses val="autoZero"/>
        <c:auto val="1"/>
        <c:lblAlgn val="ctr"/>
        <c:lblOffset val="100"/>
        <c:noMultiLvlLbl val="0"/>
      </c:catAx>
      <c:valAx>
        <c:axId val="-188357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83579168"/>
        <c:crosses val="autoZero"/>
        <c:crossBetween val="between"/>
      </c:valAx>
      <c:valAx>
        <c:axId val="-188357536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883574816"/>
        <c:crosses val="max"/>
        <c:crossBetween val="between"/>
      </c:valAx>
      <c:catAx>
        <c:axId val="-188357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8357536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9999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181805555555555"/>
                  <c:y val="1.356837606837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94-4D55-9440-FF457DD59AE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486111111111117E-2"/>
                  <c:y val="6.784188034188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94-4D55-9440-FF457DD59AE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402777777777779E-2"/>
                  <c:y val="8.4123931623931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94-4D55-9440-FF457DD59AE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513888888888892E-2"/>
                  <c:y val="8.141025641025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94-4D55-9440-FF457DD59AE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7611111111111117E-2"/>
                  <c:y val="0.1356837606837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94-4D55-9440-FF457DD59A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6699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工作表3!$Y$20:$Y$27</c:f>
              <c:strCache>
                <c:ptCount val="8"/>
                <c:pt idx="0">
                  <c:v>宗旨了解度</c:v>
                </c:pt>
                <c:pt idx="1">
                  <c:v>初賽滿意度</c:v>
                </c:pt>
                <c:pt idx="2">
                  <c:v>決賽滿意度</c:v>
                </c:pt>
                <c:pt idx="3">
                  <c:v>場地安排</c:v>
                </c:pt>
                <c:pt idx="4">
                  <c:v>活動進行滿意度</c:v>
                </c:pt>
                <c:pt idx="5">
                  <c:v>工作人員滿意度</c:v>
                </c:pt>
                <c:pt idx="6">
                  <c:v>活動宣傳滿意度</c:v>
                </c:pt>
                <c:pt idx="7">
                  <c:v>整體滿意度</c:v>
                </c:pt>
              </c:strCache>
            </c:strRef>
          </c:cat>
          <c:val>
            <c:numRef>
              <c:f>工作表3!$Z$20:$Z$27</c:f>
              <c:numCache>
                <c:formatCode>0_ </c:formatCode>
                <c:ptCount val="8"/>
                <c:pt idx="0">
                  <c:v>100</c:v>
                </c:pt>
                <c:pt idx="1">
                  <c:v>94</c:v>
                </c:pt>
                <c:pt idx="2">
                  <c:v>97</c:v>
                </c:pt>
                <c:pt idx="3">
                  <c:v>85</c:v>
                </c:pt>
                <c:pt idx="4">
                  <c:v>94</c:v>
                </c:pt>
                <c:pt idx="5">
                  <c:v>97</c:v>
                </c:pt>
                <c:pt idx="6">
                  <c:v>91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94-4D55-9440-FF457DD59A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770545376"/>
        <c:axId val="-1770544288"/>
      </c:radarChart>
      <c:catAx>
        <c:axId val="-17705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1770544288"/>
        <c:crosses val="autoZero"/>
        <c:auto val="1"/>
        <c:lblAlgn val="ctr"/>
        <c:lblOffset val="100"/>
        <c:noMultiLvlLbl val="0"/>
      </c:catAx>
      <c:valAx>
        <c:axId val="-17705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77054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03513" cy="571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533919" y="0"/>
            <a:ext cx="2703513" cy="5711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179D9-8E77-419A-8E01-5539457EABAD}" type="datetimeFigureOut">
              <a:rPr lang="zh-TW" altLang="en-US" smtClean="0"/>
              <a:t>2022/3/23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687388" y="857250"/>
            <a:ext cx="7613651" cy="4283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23888" y="5426233"/>
            <a:ext cx="4991100" cy="51406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0850485"/>
            <a:ext cx="2703513" cy="571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533919" y="10850485"/>
            <a:ext cx="2703513" cy="571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1866-E15C-4814-A8C6-992B07B747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58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7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09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958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579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932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60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42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7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91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4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190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9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6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99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https://youtu.be/bGtFA8GYyf4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0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萃取</a:t>
            </a:r>
            <a:r>
              <a:rPr lang="en-US" altLang="zh-TW" dirty="0"/>
              <a:t>“</a:t>
            </a:r>
            <a:r>
              <a:rPr lang="zh-TW" altLang="en-US" dirty="0"/>
              <a:t>操作</a:t>
            </a:r>
            <a:r>
              <a:rPr lang="en-US" altLang="zh-TW" dirty="0"/>
              <a:t>”</a:t>
            </a:r>
            <a:r>
              <a:rPr lang="zh-TW" altLang="en-US"/>
              <a:t>經驗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66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041400" y="930275"/>
            <a:ext cx="8267700" cy="46513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9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0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altLang="zh-TW"/>
          </a:p>
        </p:txBody>
      </p:sp>
      <p:sp>
        <p:nvSpPr>
          <p:cNvPr id="410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9AD4C9F-A2BA-43B2-9A0E-CFE886967CAD}" type="slidenum">
              <a:rPr lang="zh-TW" altLang="en-US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3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altLang="zh-TW"/>
          </a:p>
        </p:txBody>
      </p:sp>
      <p:sp>
        <p:nvSpPr>
          <p:cNvPr id="410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A9AD4C9F-A2BA-43B2-9A0E-CFE886967CAD}" type="slidenum">
              <a:rPr lang="zh-TW" altLang="en-US">
                <a:solidFill>
                  <a:prstClr val="black"/>
                </a:solidFill>
              </a:rPr>
              <a:pPr/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48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1097-4CAB-4DB8-ADC5-3AD8F213B1D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6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7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84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0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1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54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5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7B48-DBE5-48BF-881A-3DE7DAEDDCA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80A7-5F89-4455-BBA0-7B4C28D6DBD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5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AF71-66B0-4775-81A2-99EC5F45AE5A}" type="datetime1">
              <a:rPr lang="zh-TW" altLang="en-US" smtClean="0">
                <a:solidFill>
                  <a:srgbClr val="696464"/>
                </a:solidFill>
              </a:rPr>
              <a:pPr/>
              <a:t>2022/3/23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353D-5EF2-45AC-9EEC-3D75EB779F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AF71-66B0-4775-81A2-99EC5F45AE5A}" type="datetime1">
              <a:rPr lang="zh-TW" altLang="en-US" smtClean="0">
                <a:solidFill>
                  <a:srgbClr val="696464"/>
                </a:solidFill>
              </a:rPr>
              <a:pPr/>
              <a:t>2022/3/23</a:t>
            </a:fld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353D-5EF2-45AC-9EEC-3D75EB779FD6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iexplore.tw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sciexplore.colife.org.tw/file/2020%E5%85%A8%E5%9C%8B%E7%A7%91%E5%AD%B8%E6%8E%A2%E7%A9%B6%E7%AB%B6%E8%B3%BD%E7%B9%AA%E5%9C%96%E8%A1%A8%E5%96%AE-%E5%9C%8B%E5%B0%8F%E7%B5%84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s://sciexplore.colife.org.tw/file/2020%E5%85%A8%E5%9C%8B%E7%A7%91%E5%AD%B8%E6%8E%A2%E7%A9%B6%E7%AB%B6%E8%B3%BD%E5%A0%B1%E5%91%8A%E8%A1%A8%E5%96%AE-%E9%AB%98%E4%B8%AD%E8%81%B7%E7%B5%84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s://sciexplore.colife.org.tw/file/2020%E5%85%A8%E5%9C%8B%E7%A7%91%E5%AD%B8%E6%8E%A2%E7%A9%B6%E7%AB%B6%E8%B3%BD%E5%A0%B1%E5%91%8A%E8%A1%A8%E5%96%AE-%E6%B5%B7%E6%B4%8B%E7%A7%91%E5%AD%B8%E7%B5%84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hyperlink" Target="https://sciexplore.colife.org.tw/file/2020%E5%85%A8%E5%9C%8B%E7%A7%91%E5%AD%B8%E6%8E%A2%E7%A9%B6%E7%AB%B6%E8%B3%BD%E5%A0%B1%E5%91%8A%E8%A1%A8%E5%96%AE-%E6%B5%B7%E6%B4%8B%E7%A7%91%E5%AD%B8%E7%B5%84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hyperlink" Target="https://sciexplore.colife.org.tw/file/2020%E5%85%A8%E5%9C%8B%E7%A7%91%E5%AD%B8%E6%8E%A2%E7%A9%B6%E7%AB%B6%E8%B3%BD%E5%A0%B1%E5%91%8A%E8%A1%A8%E5%96%AE-%E6%B5%B7%E6%B4%8B%E7%A7%91%E5%AD%B8%E7%B5%84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youtu.be/UeCljgzRXDg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youtu.be/4KkaC24LxC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youtu.be/a9wy9V1ONv8" TargetMode="External"/><Relationship Id="rId4" Type="http://schemas.openxmlformats.org/officeDocument/2006/relationships/hyperlink" Target="https://youtu.be/I9pxbvLCYNQ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6VSrDGXD08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s://youtu.be/REeREEnqYtE" TargetMode="External"/><Relationship Id="rId7" Type="http://schemas.openxmlformats.org/officeDocument/2006/relationships/hyperlink" Target="https://youtu.be/7oM5oFOoAx8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youtu.be/Te9ROKFzDs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Si5blKEWajs" TargetMode="External"/><Relationship Id="rId11" Type="http://schemas.openxmlformats.org/officeDocument/2006/relationships/hyperlink" Target="https://youtu.be/bL7T118Swzs" TargetMode="External"/><Relationship Id="rId5" Type="http://schemas.openxmlformats.org/officeDocument/2006/relationships/hyperlink" Target="https://youtu.be/knn4HVHyDa8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s://youtu.be/z1TaH5nIPnU" TargetMode="External"/><Relationship Id="rId4" Type="http://schemas.openxmlformats.org/officeDocument/2006/relationships/hyperlink" Target="https://youtu.be/lNvPKjl_5uw" TargetMode="External"/><Relationship Id="rId9" Type="http://schemas.openxmlformats.org/officeDocument/2006/relationships/hyperlink" Target="https://youtu.be/ZgWJJzPMsnQ" TargetMode="External"/><Relationship Id="rId1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youtu.be/k-GaXhxuF58" TargetMode="External"/><Relationship Id="rId7" Type="http://schemas.openxmlformats.org/officeDocument/2006/relationships/image" Target="../media/image25.jpeg"/><Relationship Id="rId2" Type="http://schemas.openxmlformats.org/officeDocument/2006/relationships/hyperlink" Target="https://youtu.be/L6PmtfAaWM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youtu.be/iGKdMDEPxYI" TargetMode="External"/><Relationship Id="rId4" Type="http://schemas.openxmlformats.org/officeDocument/2006/relationships/hyperlink" Target="https://youtu.be/GswI5qb_qvY" TargetMode="External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drive.google.com/file/d/1PgZPGOEucjDNOutbYE893BPes_oI4-zy/view?usp=sharing" TargetMode="External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hyperlink" Target="https://drive.google.com/file/d/1fPszxmMNqEf4AY4npie062vE8z2BWuvW/view?usp=sharing" TargetMode="External"/><Relationship Id="rId2" Type="http://schemas.openxmlformats.org/officeDocument/2006/relationships/image" Target="../media/image32.png"/><Relationship Id="rId16" Type="http://schemas.openxmlformats.org/officeDocument/2006/relationships/hyperlink" Target="https://drive.google.com/file/d/19nhFgTC7RicuQH44mGceWliE8364kk-U/view?usp=sharin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https://drive.google.com/file/d/16GYmTsd0rd0nvQcdxt63QEDlh_I3NNZN/view?usp=sharing" TargetMode="External"/><Relationship Id="rId5" Type="http://schemas.openxmlformats.org/officeDocument/2006/relationships/image" Target="../media/image34.png"/><Relationship Id="rId15" Type="http://schemas.openxmlformats.org/officeDocument/2006/relationships/hyperlink" Target="https://drive.google.com/file/d/1jjXX1gBlwjW7CFGinhYnCiJjexJrQvSe/view?usp=sharing" TargetMode="External"/><Relationship Id="rId10" Type="http://schemas.openxmlformats.org/officeDocument/2006/relationships/hyperlink" Target="https://drive.google.com/file/d/1F7gXNcRUKulyXRhIuZzCVPGux8PsoCUt/view?usp=sharing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drive.google.com/file/d/19MAZWcmlE0YXHUCrINV4apVVEaxbp0rp/view?usp=sharing" TargetMode="External"/><Relationship Id="rId14" Type="http://schemas.openxmlformats.org/officeDocument/2006/relationships/hyperlink" Target="https://drive.google.com/file/d/1Qx9sYukZa801JUdA4h9iKnbZFrgPe_AA/view?usp=shari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xplore2021.colife.org.tw/work.php?t=C0165" TargetMode="External"/><Relationship Id="rId13" Type="http://schemas.openxmlformats.org/officeDocument/2006/relationships/hyperlink" Target="https://sciexplore2021.colife.org.tw/work.php?t=S0096" TargetMode="External"/><Relationship Id="rId18" Type="http://schemas.openxmlformats.org/officeDocument/2006/relationships/hyperlink" Target="http://sciexplore2019.colife.org.tw/vote_content.aspx?guid=49740cc6-ef11-48cf-a63e-25d5f9e20e82&amp;type=pop&amp;group=6" TargetMode="External"/><Relationship Id="rId26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21" Type="http://schemas.openxmlformats.org/officeDocument/2006/relationships/hyperlink" Target="https://youtu.be/npru4-O8SLI" TargetMode="External"/><Relationship Id="rId7" Type="http://schemas.openxmlformats.org/officeDocument/2006/relationships/hyperlink" Target="https://sciexplore2020.colife.org.tw/vote_content.aspx?guid=4834e737-2acc-40a0-955c-aa138753e46f&amp;type=pop&amp;group=2" TargetMode="External"/><Relationship Id="rId12" Type="http://schemas.openxmlformats.org/officeDocument/2006/relationships/hyperlink" Target="http://sciexplore.colife.org.tw/sciexplore_vote_content.aspx?guid=8e5524a2-ec22-43bf-831c-4e8cfc2d29ae&amp;type=pop&amp;group=4" TargetMode="External"/><Relationship Id="rId17" Type="http://schemas.openxmlformats.org/officeDocument/2006/relationships/hyperlink" Target="https://sciexplore2020.colife.org.tw/vote_content.aspx?guid=6085cffe-3db9-4842-9db0-8c78123b623c&amp;type=pop&amp;group=6" TargetMode="External"/><Relationship Id="rId25" Type="http://schemas.openxmlformats.org/officeDocument/2006/relationships/hyperlink" Target="https://youtu.be/HwfOvmal1s4" TargetMode="External"/><Relationship Id="rId2" Type="http://schemas.openxmlformats.org/officeDocument/2006/relationships/slideLayout" Target="../slideLayouts/slideLayout18.xml"/><Relationship Id="rId16" Type="http://schemas.openxmlformats.org/officeDocument/2006/relationships/hyperlink" Target="http://sciexplore2020.colife.org.tw/vote_content.aspx?guid=49740cc6-ef11-48cf-a63e-25d5f9e20e82&amp;type=pop&amp;group=6" TargetMode="External"/><Relationship Id="rId20" Type="http://schemas.openxmlformats.org/officeDocument/2006/relationships/image" Target="../media/image36.png"/><Relationship Id="rId1" Type="http://schemas.openxmlformats.org/officeDocument/2006/relationships/tags" Target="../tags/tag17.xml"/><Relationship Id="rId6" Type="http://schemas.openxmlformats.org/officeDocument/2006/relationships/hyperlink" Target="https://sciexplore2021.colife.org.tw/work.php?t=B0182" TargetMode="External"/><Relationship Id="rId11" Type="http://schemas.openxmlformats.org/officeDocument/2006/relationships/hyperlink" Target="https://sciexplore2020.colife.org.tw/vote_content.aspx?guid=96c35456-7302-41d1-b1fb-2b5a0d34cfed&amp;type=pop&amp;group=4" TargetMode="External"/><Relationship Id="rId24" Type="http://schemas.openxmlformats.org/officeDocument/2006/relationships/image" Target="../media/image38.png"/><Relationship Id="rId5" Type="http://schemas.openxmlformats.org/officeDocument/2006/relationships/hyperlink" Target="https://sciexplore2020.colife.org.tw/vote_content.aspx?guid=436e61d8-7e0f-45bc-b2c4-2cd0ccac5f75&amp;type=pop&amp;group=1" TargetMode="External"/><Relationship Id="rId15" Type="http://schemas.openxmlformats.org/officeDocument/2006/relationships/hyperlink" Target="https://sciexplore2021.colife.org.tw/work.php?t=D0009" TargetMode="External"/><Relationship Id="rId23" Type="http://schemas.openxmlformats.org/officeDocument/2006/relationships/hyperlink" Target="https://youtu.be/AHrQOuJhPv4" TargetMode="External"/><Relationship Id="rId28" Type="http://schemas.openxmlformats.org/officeDocument/2006/relationships/image" Target="../media/image40.png"/><Relationship Id="rId10" Type="http://schemas.openxmlformats.org/officeDocument/2006/relationships/hyperlink" Target="https://sciexplore2021.colife.org.tw/work.php?t=T0036" TargetMode="External"/><Relationship Id="rId19" Type="http://schemas.openxmlformats.org/officeDocument/2006/relationships/hyperlink" Target="https://youtu.be/7jKzeEc6_HI" TargetMode="External"/><Relationship Id="rId4" Type="http://schemas.openxmlformats.org/officeDocument/2006/relationships/hyperlink" Target="https://sciexplore2021.colife.org.tw/work.php?t=A0033" TargetMode="External"/><Relationship Id="rId9" Type="http://schemas.openxmlformats.org/officeDocument/2006/relationships/hyperlink" Target="https://sciexplore2020.colife.org.tw/vote_content.aspx?guid=bd184fd2-82dd-4de4-bc07-60e40d11dd65&amp;type=pop&amp;group=3" TargetMode="External"/><Relationship Id="rId14" Type="http://schemas.openxmlformats.org/officeDocument/2006/relationships/hyperlink" Target="https://sciexplore2020.colife.org.tw/vote_content.aspx?guid=6e2ec044-8d03-4dfe-b9ad-2680b28b3af6&amp;type=pop&amp;group=5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https://youtu.be/s-ZdXfnLy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55yTiHhxly0iQ_PNqzi0XIddHWhDFGED?usp=sharing" TargetMode="External"/><Relationship Id="rId13" Type="http://schemas.openxmlformats.org/officeDocument/2006/relationships/hyperlink" Target="https://drive.google.com/drive/folders/16XSt79nJvy9urCV8fUmRpEbgY64BfYGj" TargetMode="External"/><Relationship Id="rId3" Type="http://schemas.openxmlformats.org/officeDocument/2006/relationships/notesSlide" Target="../notesSlides/notesSlide19.xml"/><Relationship Id="rId7" Type="http://schemas.openxmlformats.org/officeDocument/2006/relationships/hyperlink" Target="https://drive.google.com/drive/folders/1mRji6FalNyj5xggMOKR9YXwWtHYam-fo?usp=sharing" TargetMode="Externa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png"/><Relationship Id="rId1" Type="http://schemas.openxmlformats.org/officeDocument/2006/relationships/tags" Target="../tags/tag18.xml"/><Relationship Id="rId6" Type="http://schemas.openxmlformats.org/officeDocument/2006/relationships/hyperlink" Target="https://drive.google.com/drive/folders/19dYye1H7A9U6vhRlV4yDxQ2s775_aCm-?usp=sharing" TargetMode="External"/><Relationship Id="rId11" Type="http://schemas.openxmlformats.org/officeDocument/2006/relationships/hyperlink" Target="https://drive.google.com/drive/folders/129fSDcjs5XlPCeL6pKyqwKo3jowuDtnk" TargetMode="External"/><Relationship Id="rId5" Type="http://schemas.openxmlformats.org/officeDocument/2006/relationships/hyperlink" Target="https://drive.google.com/drive/folders/16XSt79nJvy9urCV8fUmRpEbgY64BfYGj?usp=sharing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hyperlink" Target="https://drive.google.com/drive/folders/129fSDcjs5XlPCeL6pKyqwKo3jowuDtnk?usp=sharing" TargetMode="External"/><Relationship Id="rId9" Type="http://schemas.openxmlformats.org/officeDocument/2006/relationships/hyperlink" Target="https://drive.google.com/drive/folders/1v8Sb2DjaWALPYELMnCAHkWHe2Rrstcc6?usp=sharing" TargetMode="External"/><Relationship Id="rId1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hyperlink" Target="https://sciexplore.colife.org.tw/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52.jpeg"/><Relationship Id="rId4" Type="http://schemas.openxmlformats.org/officeDocument/2006/relationships/hyperlink" Target="https://www.youtube.com/channel/UCTHltwJcoPPjrp3oGlp80Ig/featured" TargetMode="External"/><Relationship Id="rId9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8">
            <a:extLst>
              <a:ext uri="{FF2B5EF4-FFF2-40B4-BE49-F238E27FC236}">
                <a16:creationId xmlns="" xmlns:a16="http://schemas.microsoft.com/office/drawing/2014/main" id="{9DE2D873-F28D-481F-A6CA-513706539FEF}"/>
              </a:ext>
            </a:extLst>
          </p:cNvPr>
          <p:cNvSpPr txBox="1"/>
          <p:nvPr/>
        </p:nvSpPr>
        <p:spPr>
          <a:xfrm>
            <a:off x="803412" y="4551078"/>
            <a:ext cx="10585176" cy="149053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全國科學探究競賽大會</a:t>
            </a:r>
            <a:endParaRPr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sciexplore.tw@gmail.com</a:t>
            </a: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2022/02/25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5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4"/>
          </p:cNvPr>
          <p:cNvSpPr/>
          <p:nvPr/>
        </p:nvSpPr>
        <p:spPr>
          <a:xfrm>
            <a:off x="2639616" y="1556792"/>
            <a:ext cx="24482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56965"/>
              </p:ext>
            </p:extLst>
          </p:nvPr>
        </p:nvGraphicFramePr>
        <p:xfrm>
          <a:off x="573949" y="1269554"/>
          <a:ext cx="5400000" cy="5039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8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2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642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790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能從學習活動、日常經驗及科技運用、自然環境、書刊及網路媒體等， 察覺問題，選擇適合探究的主題。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1851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能根據探究主題規劃合適的研究步驟，並依據探究的結果，進行測試、修正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能將收集的資料進行分析比較、圖表製作，並形成解釋、了解因果關係，以解決探究問題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92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探究主題的呈現與表達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利用簡單易懂的圖畫、文字以及口語、影像等形式，呈現探究的過程與發現。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繪圖報告</a:t>
                      </a: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</a:t>
                      </a:r>
                      <a:r>
                        <a:rPr lang="en-US" sz="1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1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95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美感傳達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作品呈現方式的創意與美感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包含繪圖與影片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95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應用與推廣性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探究結果在日常生活中的應用與延伸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國小組第一、二階段初賽評分方式</a:t>
              </a: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8612"/>
              </p:ext>
            </p:extLst>
          </p:nvPr>
        </p:nvGraphicFramePr>
        <p:xfrm>
          <a:off x="6167814" y="1269554"/>
          <a:ext cx="5400000" cy="5040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1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051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779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日常生活相關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探究主題的吸引度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169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研究規劃修正過程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資料的收集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結果分析與討論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1693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完整性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創意性</a:t>
                      </a:r>
                    </a:p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779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探究結果的應用與推廣性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探究結果在日常生活中的應用與延伸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51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現場表達與答覆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3738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4"/>
          </p:cNvPr>
          <p:cNvSpPr/>
          <p:nvPr/>
        </p:nvSpPr>
        <p:spPr>
          <a:xfrm>
            <a:off x="2639616" y="1196752"/>
            <a:ext cx="25202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79831"/>
              </p:ext>
            </p:extLst>
          </p:nvPr>
        </p:nvGraphicFramePr>
        <p:xfrm>
          <a:off x="6167813" y="1269554"/>
          <a:ext cx="5400001" cy="5040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4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25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962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37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探究主題形成過程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能從觀察與閱讀</a:t>
                      </a:r>
                      <a:r>
                        <a:rPr 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</a:t>
                      </a: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等過程，形成一個可探究的問題。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能說明發現問題、確認變因和團隊討論的過程。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探究主題具有想要讓人深入探究的吸引力。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000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能清楚說明探究的目的和問題的變因。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根據探究主題規劃合適的研究步驟，並依據探究的結果，進行測試、修正。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能正確分析資料、整理資料。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能根據證據形成解釋和推論，以解答探究問題。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71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主題表達與呈現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能運用適當和準確的文字，描述探究歷程與結果。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能運用適當且清楚的照片、圖形和表格，說明探究歷程與結果。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教學影片清楚表達完整的探究歷程與結果。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教學影片具有創意，並有助於提高觀眾學習動機和理解內容。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79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應用與推廣性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探究結果在日常生活中的應用與延伸。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能將探究結果說明給社會大眾理解。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603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短講與回應</a:t>
                      </a:r>
                      <a:endParaRPr lang="zh-TW" sz="11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能清楚有效說明探究歷程與結果。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能運用簡報或海報有效展示探究歷程與結果。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能根據學理、證據和研究結果準確回應問題。</a:t>
                      </a:r>
                    </a:p>
                  </a:txBody>
                  <a:tcPr marL="62369" marR="6236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2369" marR="62369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8415"/>
              </p:ext>
            </p:extLst>
          </p:nvPr>
        </p:nvGraphicFramePr>
        <p:xfrm>
          <a:off x="573949" y="1269554"/>
          <a:ext cx="5400000" cy="5039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30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38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665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探究主題形成過程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能從觀察與閱讀</a:t>
                      </a: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….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等過程，形成一個可探究的問題。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能說明發現問題、確認變因和團隊討論的過程。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探究主題具有想要讓人深入探究的吸引力。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198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能清楚說明探究的目的和問題的變因。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根據探究主題規劃合適的研究步驟，並依據探究的結果，進行測試、修正。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能正確分析資料、整理資料。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能根據證據形成解釋和推論，以解答探究問題。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731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主題表達與呈現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能運用適當和準確的文字，描述探究歷程與結果。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能運用適當且清楚的照片、圖形和表格，說明探究歷程與結果。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教學影片清楚表達完整的探究歷程與結果。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2286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教學影片具有創意，並有助於提高觀眾學習動機和理解內容。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66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應用與推廣性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探究結果在日常生活中的應用與延伸。</a:t>
                      </a:r>
                    </a:p>
                    <a:p>
                      <a:pPr marL="34290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  <a:tabLst>
                          <a:tab pos="457200" algn="l"/>
                        </a:tabLs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能將探究結果說明給社會大眾理解。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國中及高中組第一、二階段初賽評分方式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149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4"/>
          </p:cNvPr>
          <p:cNvSpPr/>
          <p:nvPr/>
        </p:nvSpPr>
        <p:spPr>
          <a:xfrm>
            <a:off x="2639616" y="1772816"/>
            <a:ext cx="266429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18099"/>
              </p:ext>
            </p:extLst>
          </p:nvPr>
        </p:nvGraphicFramePr>
        <p:xfrm>
          <a:off x="6167814" y="1269554"/>
          <a:ext cx="5400001" cy="50400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624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560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生活中與海洋相關性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題目新奇性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21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探究方式的新穎性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探究資料彙整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探究結果撰寫與呈現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218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表達方式的有趣性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成果的正確性與美感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簡報影片效果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378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現場表達與答覆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口齒清晰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邏輯順暢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條理分明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問題回答適合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態度正確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9325"/>
              </p:ext>
            </p:extLst>
          </p:nvPr>
        </p:nvGraphicFramePr>
        <p:xfrm>
          <a:off x="573949" y="1269554"/>
          <a:ext cx="5400001" cy="50400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48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44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生活中與海洋相關性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題目新奇性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44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探究歷程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探究方式的新穎性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探究資料彙整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探究結果撰寫與呈現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745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主題表達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表達方式的有趣性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成果的正確性與美感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簡報影片效果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影片呈現效果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(5-10%)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117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探究結果的應用與推廣性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適用場合與目標對象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功能多樣性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教材、教具、科普文章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海科組第一、二階段初賽評分方式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210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4"/>
          </p:cNvPr>
          <p:cNvSpPr/>
          <p:nvPr/>
        </p:nvSpPr>
        <p:spPr>
          <a:xfrm>
            <a:off x="2639616" y="1772816"/>
            <a:ext cx="266429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78318"/>
              </p:ext>
            </p:extLst>
          </p:nvPr>
        </p:nvGraphicFramePr>
        <p:xfrm>
          <a:off x="6167815" y="1269554"/>
          <a:ext cx="5400001" cy="50400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84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12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教案主題的選擇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與日常生活相關性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教學主題的吸引度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1214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教案撰寫的完備度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課程設計理念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課程規劃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教學評量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443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教案歷程的完整性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完整性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443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教學應用與推廣性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586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現場表達與答覆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996648"/>
              </p:ext>
            </p:extLst>
          </p:nvPr>
        </p:nvGraphicFramePr>
        <p:xfrm>
          <a:off x="573949" y="1269554"/>
          <a:ext cx="5400002" cy="5040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720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605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探究主題的選擇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與日常生活相關性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課程內容相關性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教學主題的吸引度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605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教案撰寫的完備度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課程設計理念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課程規劃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教學評量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067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教案歷程的完整性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完整性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創意性</a:t>
                      </a:r>
                    </a:p>
                    <a:p>
                      <a:pPr marL="342900" lvl="0" indent="-342900" algn="l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影片呈現效果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(5-10%)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62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 fontAlgn="base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教學應用與推廣性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教師組第一、二階段初賽評分方式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137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rId4"/>
          </p:cNvPr>
          <p:cNvSpPr/>
          <p:nvPr/>
        </p:nvSpPr>
        <p:spPr>
          <a:xfrm>
            <a:off x="2639616" y="1772816"/>
            <a:ext cx="266429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大專</a:t>
              </a:r>
              <a:r>
                <a:rPr kumimoji="0" lang="en-US" altLang="zh-TW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社會組評分方式</a:t>
              </a:r>
              <a:r>
                <a:rPr kumimoji="0" lang="en-US" altLang="zh-TW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一階段</a:t>
              </a:r>
              <a:r>
                <a:rPr kumimoji="0" lang="en-US" altLang="zh-TW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25413"/>
              </p:ext>
            </p:extLst>
          </p:nvPr>
        </p:nvGraphicFramePr>
        <p:xfrm>
          <a:off x="1595206" y="1306098"/>
          <a:ext cx="9000000" cy="4860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78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2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9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評分項目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占分比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題目的吸引度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文章流暢性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內容的完整性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資料的應用性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科普推廣性</a:t>
                      </a:r>
                      <a:endParaRPr lang="zh-TW" sz="2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ctr" fontAlgn="base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20%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4667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73620" y="-27384"/>
            <a:ext cx="12365619" cy="1088022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初賽加扣分方式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50282" y="1352353"/>
            <a:ext cx="3600000" cy="3577630"/>
            <a:chOff x="850282" y="1495569"/>
            <a:chExt cx="3600000" cy="3577630"/>
          </a:xfrm>
        </p:grpSpPr>
        <p:sp>
          <p:nvSpPr>
            <p:cNvPr id="9" name="圓角矩形 8"/>
            <p:cNvSpPr/>
            <p:nvPr/>
          </p:nvSpPr>
          <p:spPr>
            <a:xfrm>
              <a:off x="850282" y="1495569"/>
              <a:ext cx="3600000" cy="1080120"/>
            </a:xfrm>
            <a:prstGeom prst="roundRect">
              <a:avLst/>
            </a:prstGeom>
            <a:solidFill>
              <a:srgbClr val="99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女性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850282" y="2744324"/>
              <a:ext cx="3600000" cy="1080120"/>
            </a:xfrm>
            <a:prstGeom prst="roundRect">
              <a:avLst/>
            </a:prstGeom>
            <a:solidFill>
              <a:srgbClr val="99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原住民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850282" y="3993079"/>
              <a:ext cx="3600000" cy="1080120"/>
            </a:xfrm>
            <a:prstGeom prst="roundRect">
              <a:avLst/>
            </a:prstGeom>
            <a:solidFill>
              <a:srgbClr val="999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新二代</a:t>
              </a:r>
            </a:p>
          </p:txBody>
        </p:sp>
      </p:grpSp>
      <p:sp>
        <p:nvSpPr>
          <p:cNvPr id="16" name="圓角矩形 10">
            <a:extLst>
              <a:ext uri="{FF2B5EF4-FFF2-40B4-BE49-F238E27FC236}">
                <a16:creationId xmlns="" xmlns:a16="http://schemas.microsoft.com/office/drawing/2014/main" id="{1FF23F25-74B2-4F57-B1EB-CD4820E58D3C}"/>
              </a:ext>
            </a:extLst>
          </p:cNvPr>
          <p:cNvSpPr/>
          <p:nvPr/>
        </p:nvSpPr>
        <p:spPr>
          <a:xfrm>
            <a:off x="850282" y="5445224"/>
            <a:ext cx="5400000" cy="1080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可辨識校名 </a:t>
            </a:r>
            <a:r>
              <a:rPr kumimoji="0" lang="en-US" altLang="zh-TW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0" lang="zh-TW" altLang="en-U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校服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5375206" y="1341168"/>
            <a:ext cx="2520000" cy="3600000"/>
          </a:xfrm>
          <a:prstGeom prst="roundRect">
            <a:avLst/>
          </a:prstGeom>
          <a:solidFill>
            <a:srgbClr val="99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每人</a:t>
            </a:r>
            <a:endParaRPr kumimoji="0" lang="en-US" altLang="zh-TW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加一分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8820131" y="1341168"/>
            <a:ext cx="2520000" cy="3600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每組</a:t>
            </a:r>
            <a:endParaRPr kumimoji="0" lang="en-US" altLang="zh-TW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最多</a:t>
            </a:r>
            <a:endParaRPr kumimoji="0" lang="en-US" altLang="zh-TW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642744" y="2061168"/>
            <a:ext cx="540000" cy="2160000"/>
          </a:xfrm>
          <a:prstGeom prst="rightArrow">
            <a:avLst>
              <a:gd name="adj1" fmla="val 60186"/>
              <a:gd name="adj2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8087668" y="2061168"/>
            <a:ext cx="540000" cy="2160000"/>
          </a:xfrm>
          <a:prstGeom prst="rightArrow">
            <a:avLst>
              <a:gd name="adj1" fmla="val 60186"/>
              <a:gd name="adj2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向右箭號 13">
            <a:extLst>
              <a:ext uri="{FF2B5EF4-FFF2-40B4-BE49-F238E27FC236}">
                <a16:creationId xmlns="" xmlns:a16="http://schemas.microsoft.com/office/drawing/2014/main" id="{E6D76187-9904-4ED0-B34C-D1F9B3E9E1B5}"/>
              </a:ext>
            </a:extLst>
          </p:cNvPr>
          <p:cNvSpPr/>
          <p:nvPr/>
        </p:nvSpPr>
        <p:spPr>
          <a:xfrm>
            <a:off x="6443221" y="5535224"/>
            <a:ext cx="900000" cy="900000"/>
          </a:xfrm>
          <a:prstGeom prst="rightArrow">
            <a:avLst>
              <a:gd name="adj1" fmla="val 60186"/>
              <a:gd name="adj2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圓角矩形 12">
            <a:extLst>
              <a:ext uri="{FF2B5EF4-FFF2-40B4-BE49-F238E27FC236}">
                <a16:creationId xmlns="" xmlns:a16="http://schemas.microsoft.com/office/drawing/2014/main" id="{65F6E0AC-F79A-4CC1-9B69-C1ADBFBB75FC}"/>
              </a:ext>
            </a:extLst>
          </p:cNvPr>
          <p:cNvSpPr/>
          <p:nvPr/>
        </p:nvSpPr>
        <p:spPr>
          <a:xfrm>
            <a:off x="7536160" y="5445224"/>
            <a:ext cx="4320000" cy="108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扣總分</a:t>
            </a:r>
            <a:r>
              <a:rPr kumimoji="0" lang="en-US" altLang="zh-TW" sz="4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4800" b="1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kumimoji="0" lang="zh-TW" altLang="en-US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08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2205" y="-1"/>
            <a:ext cx="12189177" cy="1087770"/>
            <a:chOff x="0" y="-1"/>
            <a:chExt cx="12191999" cy="1088022"/>
          </a:xfrm>
          <a:solidFill>
            <a:srgbClr val="9999FF"/>
          </a:solidFill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F1794197-0617-40F9-9A51-1A44F4CD8AE0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D6511C6A-4F35-4E53-947A-8B1380E0F062}"/>
                </a:ext>
              </a:extLst>
            </p:cNvPr>
            <p:cNvSpPr txBox="1"/>
            <p:nvPr/>
          </p:nvSpPr>
          <p:spPr>
            <a:xfrm>
              <a:off x="658602" y="128511"/>
              <a:ext cx="108732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歷屆報名</a:t>
              </a:r>
              <a:r>
                <a:rPr lang="en-US" altLang="zh-TW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繳件</a:t>
              </a:r>
              <a:r>
                <a:rPr lang="en-US" altLang="zh-TW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選手數</a:t>
              </a:r>
              <a:r>
                <a:rPr lang="en-US" altLang="zh-TW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4799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繳件率情況</a:t>
              </a:r>
            </a:p>
          </p:txBody>
        </p:sp>
      </p:grp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3EE-2774-41A8-A516-E52C5C4F1DA3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514637" y="1125277"/>
          <a:ext cx="11164313" cy="155194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3417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028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 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r>
                        <a:rPr lang="zh-TW" alt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04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報名隊數</a:t>
                      </a:r>
                      <a:endParaRPr lang="zh-TW" altLang="en-US" sz="1600" b="1" i="0" u="none" strike="noStrike" dirty="0">
                        <a:solidFill>
                          <a:srgbClr val="C8004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383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663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551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479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972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996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1,025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1" i="0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1,300</a:t>
                      </a: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實際繳件隊數</a:t>
                      </a:r>
                      <a:endParaRPr lang="zh-TW" altLang="en-US" sz="1600" b="1" i="0" u="none" strike="noStrike" dirty="0">
                        <a:solidFill>
                          <a:srgbClr val="C8004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314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502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375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754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856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886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1" i="0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1,100</a:t>
                      </a: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參賽者人數</a:t>
                      </a:r>
                      <a:r>
                        <a:rPr lang="en-US" altLang="zh-TW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實際繳件</a:t>
                      </a:r>
                      <a:r>
                        <a:rPr lang="en-US" altLang="zh-TW" sz="1600" b="1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C8004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570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1,454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1,181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837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1,744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1,898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1,893</a:t>
                      </a:r>
                      <a:endParaRPr lang="en-US" altLang="zh-TW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dirty="0">
                          <a:solidFill>
                            <a:srgbClr val="C8004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2,400</a:t>
                      </a:r>
                    </a:p>
                  </a:txBody>
                  <a:tcPr marL="9225" marR="9225" marT="9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" name="群組 31"/>
          <p:cNvGrpSpPr/>
          <p:nvPr/>
        </p:nvGrpSpPr>
        <p:grpSpPr>
          <a:xfrm>
            <a:off x="767597" y="2886529"/>
            <a:ext cx="10658396" cy="3464189"/>
            <a:chOff x="1775521" y="3003791"/>
            <a:chExt cx="10660863" cy="3464991"/>
          </a:xfrm>
        </p:grpSpPr>
        <p:graphicFrame>
          <p:nvGraphicFramePr>
            <p:cNvPr id="33" name="圖表 32"/>
            <p:cNvGraphicFramePr>
              <a:graphicFrameLocks/>
            </p:cNvGraphicFramePr>
            <p:nvPr/>
          </p:nvGraphicFramePr>
          <p:xfrm>
            <a:off x="9181731" y="3022357"/>
            <a:ext cx="3254653" cy="3446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4" name="群組 33"/>
            <p:cNvGrpSpPr/>
            <p:nvPr/>
          </p:nvGrpSpPr>
          <p:grpSpPr>
            <a:xfrm>
              <a:off x="1775521" y="3003791"/>
              <a:ext cx="7279445" cy="3446426"/>
              <a:chOff x="335360" y="2862054"/>
              <a:chExt cx="7908851" cy="3744416"/>
            </a:xfrm>
          </p:grpSpPr>
          <p:graphicFrame>
            <p:nvGraphicFramePr>
              <p:cNvPr id="35" name="圖表 34"/>
              <p:cNvGraphicFramePr>
                <a:graphicFrameLocks/>
              </p:cNvGraphicFramePr>
              <p:nvPr/>
            </p:nvGraphicFramePr>
            <p:xfrm>
              <a:off x="335360" y="2862054"/>
              <a:ext cx="7206880" cy="37444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36" name="直線單箭頭接點 35"/>
              <p:cNvCxnSpPr/>
              <p:nvPr/>
            </p:nvCxnSpPr>
            <p:spPr>
              <a:xfrm flipV="1">
                <a:off x="7174868" y="3384362"/>
                <a:ext cx="793340" cy="385140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字方塊 36"/>
              <p:cNvSpPr txBox="1"/>
              <p:nvPr/>
            </p:nvSpPr>
            <p:spPr>
              <a:xfrm>
                <a:off x="7456658" y="3926862"/>
                <a:ext cx="787553" cy="36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>
                    <a:solidFill>
                      <a:srgbClr val="00B0F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1,300</a:t>
                </a:r>
                <a:endParaRPr lang="zh-TW" altLang="en-US" sz="1600" b="1" dirty="0">
                  <a:solidFill>
                    <a:srgbClr val="00B0F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7456658" y="4732241"/>
                <a:ext cx="787553" cy="36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>
                    <a:solidFill>
                      <a:schemeClr val="accent2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1,100</a:t>
                </a:r>
                <a:endParaRPr lang="zh-TW" altLang="en-US" sz="16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7456658" y="3011092"/>
                <a:ext cx="787553" cy="367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>
                    <a:solidFill>
                      <a:srgbClr val="C8004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2,400</a:t>
                </a:r>
                <a:endParaRPr lang="zh-TW" altLang="en-US" sz="1600" b="1" dirty="0">
                  <a:solidFill>
                    <a:srgbClr val="C8004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40" name="直線單箭頭接點 39"/>
              <p:cNvCxnSpPr/>
              <p:nvPr/>
            </p:nvCxnSpPr>
            <p:spPr>
              <a:xfrm flipV="1">
                <a:off x="7174868" y="4291810"/>
                <a:ext cx="793340" cy="38514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/>
              <p:nvPr/>
            </p:nvCxnSpPr>
            <p:spPr>
              <a:xfrm flipV="1">
                <a:off x="7174868" y="4484380"/>
                <a:ext cx="793340" cy="38514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4D0DFE6A-3F48-45AE-B39E-4E17F68A222D}"/>
              </a:ext>
            </a:extLst>
          </p:cNvPr>
          <p:cNvSpPr txBox="1"/>
          <p:nvPr/>
        </p:nvSpPr>
        <p:spPr>
          <a:xfrm>
            <a:off x="7399401" y="5586667"/>
            <a:ext cx="614129" cy="261549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US" altLang="zh-TW" sz="1100" dirty="0">
                <a:solidFill>
                  <a:srgbClr val="FFFFFF"/>
                </a:solidFill>
              </a:rPr>
              <a:t>2022</a:t>
            </a:r>
            <a:r>
              <a:rPr lang="zh-TW" altLang="en-US" sz="1100" dirty="0">
                <a:solidFill>
                  <a:srgbClr val="FFFFFF"/>
                </a:solidFill>
              </a:rPr>
              <a:t>年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="" xmlns:a16="http://schemas.microsoft.com/office/drawing/2014/main" id="{EA3E717F-CA34-477F-8488-2A9E353F5849}"/>
              </a:ext>
            </a:extLst>
          </p:cNvPr>
          <p:cNvCxnSpPr/>
          <p:nvPr/>
        </p:nvCxnSpPr>
        <p:spPr>
          <a:xfrm>
            <a:off x="5952017" y="5372766"/>
            <a:ext cx="129584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="" xmlns:a16="http://schemas.microsoft.com/office/drawing/2014/main" id="{FF2986BF-DE62-44A0-84D0-05CD629A983D}"/>
              </a:ext>
            </a:extLst>
          </p:cNvPr>
          <p:cNvCxnSpPr/>
          <p:nvPr/>
        </p:nvCxnSpPr>
        <p:spPr>
          <a:xfrm>
            <a:off x="5952017" y="5228784"/>
            <a:ext cx="0" cy="287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AA0211FD-F068-44CF-8875-7ECB8036EC0F}"/>
              </a:ext>
            </a:extLst>
          </p:cNvPr>
          <p:cNvSpPr txBox="1"/>
          <p:nvPr/>
        </p:nvSpPr>
        <p:spPr>
          <a:xfrm>
            <a:off x="6078755" y="5063037"/>
            <a:ext cx="90260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疫情影響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32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報名及繳件情況</a:t>
            </a:r>
          </a:p>
        </p:txBody>
      </p:sp>
      <p:sp>
        <p:nvSpPr>
          <p:cNvPr id="5" name="矩形 4"/>
          <p:cNvSpPr/>
          <p:nvPr/>
        </p:nvSpPr>
        <p:spPr>
          <a:xfrm>
            <a:off x="371872" y="1607458"/>
            <a:ext cx="11448256" cy="7017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60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1,025</a:t>
            </a:r>
            <a:r>
              <a:rPr lang="zh-TW" altLang="en-US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隊報名  </a:t>
            </a:r>
            <a:r>
              <a:rPr lang="en-US" altLang="zh-TW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/  </a:t>
            </a:r>
            <a:r>
              <a:rPr lang="zh-TW" altLang="en-US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繳件率</a:t>
            </a:r>
            <a:r>
              <a:rPr lang="en-US" altLang="zh-TW" sz="60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86.4%</a:t>
            </a:r>
            <a:r>
              <a:rPr lang="zh-TW" altLang="en-US" sz="5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 </a:t>
            </a:r>
            <a:r>
              <a:rPr lang="en-US" altLang="zh-TW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/</a:t>
            </a:r>
            <a:r>
              <a:rPr lang="zh-TW" altLang="en-US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總參賽人數：</a:t>
            </a:r>
            <a:r>
              <a:rPr lang="en-US" altLang="zh-TW" sz="60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3,172</a:t>
            </a:r>
            <a:r>
              <a:rPr lang="zh-TW" altLang="en-US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人</a:t>
            </a:r>
            <a:r>
              <a:rPr lang="en-US" altLang="zh-TW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(</a:t>
            </a:r>
            <a:r>
              <a:rPr lang="zh-TW" altLang="en-US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含指導老師</a:t>
            </a:r>
            <a:r>
              <a:rPr lang="en-US" altLang="zh-TW" sz="2400" b="1" spc="-300" dirty="0">
                <a:ln w="9525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851tegakizatsu" panose="02000600000000000000" pitchFamily="2" charset="-120"/>
              </a:rPr>
              <a:t>)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696000" y="2551652"/>
            <a:ext cx="10800000" cy="3973692"/>
            <a:chOff x="696000" y="2551652"/>
            <a:chExt cx="10800000" cy="3973692"/>
          </a:xfrm>
        </p:grpSpPr>
        <p:graphicFrame>
          <p:nvGraphicFramePr>
            <p:cNvPr id="10" name="圖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1691173"/>
                </p:ext>
              </p:extLst>
            </p:nvPr>
          </p:nvGraphicFramePr>
          <p:xfrm>
            <a:off x="696000" y="2565344"/>
            <a:ext cx="10800000" cy="39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1" name="群組 10"/>
            <p:cNvGrpSpPr/>
            <p:nvPr/>
          </p:nvGrpSpPr>
          <p:grpSpPr>
            <a:xfrm>
              <a:off x="6095998" y="2551652"/>
              <a:ext cx="1152922" cy="503262"/>
              <a:chOff x="7607374" y="1269554"/>
              <a:chExt cx="2232248" cy="682909"/>
            </a:xfrm>
          </p:grpSpPr>
          <p:sp>
            <p:nvSpPr>
              <p:cNvPr id="12" name="圓角矩形圖說文字 11"/>
              <p:cNvSpPr/>
              <p:nvPr/>
            </p:nvSpPr>
            <p:spPr>
              <a:xfrm>
                <a:off x="7607374" y="1269554"/>
                <a:ext cx="2232248" cy="682909"/>
              </a:xfrm>
              <a:prstGeom prst="wedgeRoundRectCallout">
                <a:avLst>
                  <a:gd name="adj1" fmla="val -52462"/>
                  <a:gd name="adj2" fmla="val 106477"/>
                  <a:gd name="adj3" fmla="val 16667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7679382" y="1349399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繳件率</a:t>
                </a: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1658071" y="4461432"/>
              <a:ext cx="1080120" cy="398718"/>
              <a:chOff x="6221798" y="3285778"/>
              <a:chExt cx="2339104" cy="670021"/>
            </a:xfrm>
            <a:solidFill>
              <a:schemeClr val="bg1">
                <a:lumMod val="50000"/>
              </a:schemeClr>
            </a:solidFill>
          </p:grpSpPr>
          <p:sp>
            <p:nvSpPr>
              <p:cNvPr id="15" name="圓角矩形圖說文字 14"/>
              <p:cNvSpPr/>
              <p:nvPr/>
            </p:nvSpPr>
            <p:spPr>
              <a:xfrm>
                <a:off x="6221798" y="3285778"/>
                <a:ext cx="2339104" cy="670021"/>
              </a:xfrm>
              <a:prstGeom prst="wedgeRoundRectCallout">
                <a:avLst>
                  <a:gd name="adj1" fmla="val -52887"/>
                  <a:gd name="adj2" fmla="val 231874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6786056" y="3359179"/>
                <a:ext cx="1210588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報名隊數</a:t>
                </a: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295800" y="4836709"/>
              <a:ext cx="1152127" cy="398718"/>
              <a:chOff x="7398499" y="4060882"/>
              <a:chExt cx="2321679" cy="684480"/>
            </a:xfrm>
            <a:solidFill>
              <a:srgbClr val="FF0066"/>
            </a:solidFill>
          </p:grpSpPr>
          <p:sp>
            <p:nvSpPr>
              <p:cNvPr id="18" name="圓角矩形圖說文字 17"/>
              <p:cNvSpPr/>
              <p:nvPr/>
            </p:nvSpPr>
            <p:spPr>
              <a:xfrm>
                <a:off x="7398499" y="4060882"/>
                <a:ext cx="2321679" cy="684480"/>
              </a:xfrm>
              <a:prstGeom prst="wedgeRoundRectCallout">
                <a:avLst>
                  <a:gd name="adj1" fmla="val -100373"/>
                  <a:gd name="adj2" fmla="val 12246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945333" y="4132890"/>
                <a:ext cx="1210588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繳交隊數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760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171375" y="-1"/>
            <a:ext cx="12362757" cy="1087770"/>
            <a:chOff x="-173620" y="-1"/>
            <a:chExt cx="12365619" cy="1088022"/>
          </a:xfrm>
          <a:solidFill>
            <a:srgbClr val="9999FF"/>
          </a:solidFill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799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r>
                <a:rPr lang="zh-TW" altLang="en-US" sz="4799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年度各縣市報名隊伍數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36693" y="1160493"/>
            <a:ext cx="11518614" cy="5436859"/>
            <a:chOff x="336693" y="1087768"/>
            <a:chExt cx="11518614" cy="5436859"/>
          </a:xfrm>
        </p:grpSpPr>
        <p:graphicFrame>
          <p:nvGraphicFramePr>
            <p:cNvPr id="14" name="圖表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1829331"/>
                </p:ext>
              </p:extLst>
            </p:nvPr>
          </p:nvGraphicFramePr>
          <p:xfrm>
            <a:off x="336693" y="1087768"/>
            <a:ext cx="11518614" cy="5436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群組 14"/>
            <p:cNvGrpSpPr/>
            <p:nvPr/>
          </p:nvGrpSpPr>
          <p:grpSpPr>
            <a:xfrm>
              <a:off x="7536160" y="1501618"/>
              <a:ext cx="1728542" cy="526030"/>
              <a:chOff x="7607374" y="1269554"/>
              <a:chExt cx="2232248" cy="682909"/>
            </a:xfrm>
            <a:solidFill>
              <a:srgbClr val="00B050"/>
            </a:solidFill>
          </p:grpSpPr>
          <p:sp>
            <p:nvSpPr>
              <p:cNvPr id="16" name="圓角矩形圖說文字 15"/>
              <p:cNvSpPr/>
              <p:nvPr/>
            </p:nvSpPr>
            <p:spPr>
              <a:xfrm>
                <a:off x="7607374" y="1269554"/>
                <a:ext cx="2232248" cy="682909"/>
              </a:xfrm>
              <a:prstGeom prst="wedgeRoundRectCallout">
                <a:avLst>
                  <a:gd name="adj1" fmla="val -52462"/>
                  <a:gd name="adj2" fmla="val 106477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7679382" y="1349399"/>
                <a:ext cx="2088232" cy="4002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縣市繳件率</a:t>
                </a: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5735960" y="3717032"/>
              <a:ext cx="1601629" cy="453876"/>
              <a:chOff x="6221798" y="3285778"/>
              <a:chExt cx="2339104" cy="670021"/>
            </a:xfrm>
            <a:solidFill>
              <a:schemeClr val="bg1">
                <a:lumMod val="50000"/>
              </a:schemeClr>
            </a:solidFill>
          </p:grpSpPr>
          <p:sp>
            <p:nvSpPr>
              <p:cNvPr id="19" name="圓角矩形圖說文字 18"/>
              <p:cNvSpPr/>
              <p:nvPr/>
            </p:nvSpPr>
            <p:spPr>
              <a:xfrm>
                <a:off x="6221798" y="3285778"/>
                <a:ext cx="2339104" cy="670021"/>
              </a:xfrm>
              <a:prstGeom prst="wedgeRoundRectCallout">
                <a:avLst>
                  <a:gd name="adj1" fmla="val -52887"/>
                  <a:gd name="adj2" fmla="val 231874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6529376" y="3359179"/>
                <a:ext cx="1723948" cy="40020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縣市報名隊數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7107935" y="4509120"/>
              <a:ext cx="1649336" cy="451168"/>
              <a:chOff x="7398499" y="4060882"/>
              <a:chExt cx="2321679" cy="684480"/>
            </a:xfrm>
            <a:solidFill>
              <a:srgbClr val="FF0066"/>
            </a:solidFill>
          </p:grpSpPr>
          <p:sp>
            <p:nvSpPr>
              <p:cNvPr id="22" name="圓角矩形圖說文字 21"/>
              <p:cNvSpPr/>
              <p:nvPr/>
            </p:nvSpPr>
            <p:spPr>
              <a:xfrm>
                <a:off x="7398499" y="4060882"/>
                <a:ext cx="2321679" cy="684480"/>
              </a:xfrm>
              <a:prstGeom prst="wedgeRoundRectCallout">
                <a:avLst>
                  <a:gd name="adj1" fmla="val -100373"/>
                  <a:gd name="adj2" fmla="val 122460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7688653" y="4132890"/>
                <a:ext cx="1723948" cy="40020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縣市已繳隊數</a:t>
                </a:r>
              </a:p>
            </p:txBody>
          </p:sp>
        </p:grp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3EE-2774-41A8-A516-E52C5C4F1DA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12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205" y="-1"/>
            <a:ext cx="12189177" cy="1087770"/>
            <a:chOff x="0" y="-1"/>
            <a:chExt cx="12191999" cy="1088022"/>
          </a:xfrm>
          <a:solidFill>
            <a:srgbClr val="9999FF"/>
          </a:solidFill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099033" y="194223"/>
              <a:ext cx="5992346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TW" altLang="en-US" sz="4799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選手問卷</a:t>
              </a:r>
              <a:r>
                <a:rPr lang="en-US" altLang="zh-TW" sz="4799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799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滿意度調查</a:t>
              </a:r>
              <a:endParaRPr lang="zh-TW" altLang="en-US" sz="4799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7608168" y="2348880"/>
            <a:ext cx="3983783" cy="3477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5999" b="1" spc="-3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5999" b="1" spc="-3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en-US" altLang="zh-TW" sz="5999" b="1" spc="-3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999" b="1" spc="-3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滿意度平均</a:t>
            </a:r>
            <a:endParaRPr lang="en-US" altLang="zh-TW" sz="5999" b="1" spc="-3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998" b="1" spc="-30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▲95%</a:t>
            </a:r>
            <a:endParaRPr lang="zh-TW" altLang="en-US" sz="9998" b="1" spc="-30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993EE-2774-41A8-A516-E52C5C4F1DA3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604158"/>
              </p:ext>
            </p:extLst>
          </p:nvPr>
        </p:nvGraphicFramePr>
        <p:xfrm>
          <a:off x="551384" y="1628800"/>
          <a:ext cx="72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813525" y="2448873"/>
            <a:ext cx="2488557" cy="2280214"/>
            <a:chOff x="700520" y="2420888"/>
            <a:chExt cx="2488557" cy="2280214"/>
          </a:xfrm>
        </p:grpSpPr>
        <p:sp>
          <p:nvSpPr>
            <p:cNvPr id="7" name="橢圓 6">
              <a:extLst>
                <a:ext uri="{FF2B5EF4-FFF2-40B4-BE49-F238E27FC236}">
                  <a16:creationId xmlns="" xmlns:a16="http://schemas.microsoft.com/office/drawing/2014/main" id="{31BF07BE-AB10-4572-A664-3CC695CD9FA3}"/>
                </a:ext>
              </a:extLst>
            </p:cNvPr>
            <p:cNvSpPr/>
            <p:nvPr/>
          </p:nvSpPr>
          <p:spPr>
            <a:xfrm>
              <a:off x="804691" y="2420888"/>
              <a:ext cx="2280214" cy="2280214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01D5D29A-F534-4F12-86BD-4B7DF786A231}"/>
                </a:ext>
              </a:extLst>
            </p:cNvPr>
            <p:cNvSpPr txBox="1"/>
            <p:nvPr/>
          </p:nvSpPr>
          <p:spPr>
            <a:xfrm>
              <a:off x="700520" y="3237830"/>
              <a:ext cx="248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競賽介紹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505656" y="2448873"/>
            <a:ext cx="2488557" cy="2280214"/>
            <a:chOff x="3309838" y="2452902"/>
            <a:chExt cx="2488557" cy="2280214"/>
          </a:xfrm>
        </p:grpSpPr>
        <p:sp>
          <p:nvSpPr>
            <p:cNvPr id="2" name="橢圓 1">
              <a:extLst>
                <a:ext uri="{FF2B5EF4-FFF2-40B4-BE49-F238E27FC236}">
                  <a16:creationId xmlns="" xmlns:a16="http://schemas.microsoft.com/office/drawing/2014/main" id="{6262C872-DAAD-452F-92A7-FDEC4C558AD7}"/>
                </a:ext>
              </a:extLst>
            </p:cNvPr>
            <p:cNvSpPr/>
            <p:nvPr/>
          </p:nvSpPr>
          <p:spPr>
            <a:xfrm>
              <a:off x="3414009" y="2452902"/>
              <a:ext cx="2280214" cy="2280214"/>
            </a:xfrm>
            <a:prstGeom prst="ellipse">
              <a:avLst/>
            </a:prstGeom>
            <a:solidFill>
              <a:srgbClr val="99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9773B0C5-02C0-4320-841B-ECE00C2784B8}"/>
                </a:ext>
              </a:extLst>
            </p:cNvPr>
            <p:cNvSpPr txBox="1"/>
            <p:nvPr/>
          </p:nvSpPr>
          <p:spPr>
            <a:xfrm>
              <a:off x="3309838" y="3269844"/>
              <a:ext cx="248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實施方式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197787" y="2448873"/>
            <a:ext cx="2488557" cy="2280214"/>
            <a:chOff x="5925632" y="2452902"/>
            <a:chExt cx="2488557" cy="2280214"/>
          </a:xfrm>
        </p:grpSpPr>
        <p:sp>
          <p:nvSpPr>
            <p:cNvPr id="8" name="橢圓 7">
              <a:extLst>
                <a:ext uri="{FF2B5EF4-FFF2-40B4-BE49-F238E27FC236}">
                  <a16:creationId xmlns="" xmlns:a16="http://schemas.microsoft.com/office/drawing/2014/main" id="{7FCC16B6-909E-4C38-8EAA-673F8F291C6B}"/>
                </a:ext>
              </a:extLst>
            </p:cNvPr>
            <p:cNvSpPr/>
            <p:nvPr/>
          </p:nvSpPr>
          <p:spPr>
            <a:xfrm>
              <a:off x="6029803" y="2452902"/>
              <a:ext cx="2280214" cy="2280214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482AA34F-1779-4EAD-BA57-1508BDD20F6C}"/>
                </a:ext>
              </a:extLst>
            </p:cNvPr>
            <p:cNvSpPr txBox="1"/>
            <p:nvPr/>
          </p:nvSpPr>
          <p:spPr>
            <a:xfrm>
              <a:off x="5925632" y="2715846"/>
              <a:ext cx="24885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獎勵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觀摩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889918" y="2448873"/>
            <a:ext cx="2488557" cy="2280214"/>
            <a:chOff x="8776913" y="2476859"/>
            <a:chExt cx="2488557" cy="2280214"/>
          </a:xfrm>
        </p:grpSpPr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7FCC16B6-909E-4C38-8EAA-673F8F291C6B}"/>
                </a:ext>
              </a:extLst>
            </p:cNvPr>
            <p:cNvSpPr/>
            <p:nvPr/>
          </p:nvSpPr>
          <p:spPr>
            <a:xfrm>
              <a:off x="8881084" y="2476859"/>
              <a:ext cx="2280214" cy="2280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482AA34F-1779-4EAD-BA57-1508BDD20F6C}"/>
                </a:ext>
              </a:extLst>
            </p:cNvPr>
            <p:cNvSpPr txBox="1"/>
            <p:nvPr/>
          </p:nvSpPr>
          <p:spPr>
            <a:xfrm>
              <a:off x="8776913" y="3053608"/>
              <a:ext cx="24885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競賽時程</a:t>
              </a:r>
              <a:r>
                <a:rPr lang="en-US" altLang="zh-TW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Q&amp;A</a:t>
              </a:r>
              <a:endPara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CFF0A247-25EC-4EC6-9FA0-F2360E2A8AD5}"/>
              </a:ext>
            </a:extLst>
          </p:cNvPr>
          <p:cNvSpPr txBox="1"/>
          <p:nvPr/>
        </p:nvSpPr>
        <p:spPr>
          <a:xfrm>
            <a:off x="-24794" y="0"/>
            <a:ext cx="12240000" cy="113264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/>
          </a:lstStyle>
          <a:p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  綱</a:t>
            </a:r>
          </a:p>
        </p:txBody>
      </p:sp>
    </p:spTree>
    <p:extLst>
      <p:ext uri="{BB962C8B-B14F-4D97-AF65-F5344CB8AC3E}">
        <p14:creationId xmlns:p14="http://schemas.microsoft.com/office/powerpoint/2010/main" val="1019828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決賽暨頒獎典禮</a:t>
            </a:r>
          </a:p>
        </p:txBody>
      </p:sp>
      <p:sp>
        <p:nvSpPr>
          <p:cNvPr id="5" name="矩形 4"/>
          <p:cNvSpPr/>
          <p:nvPr/>
        </p:nvSpPr>
        <p:spPr>
          <a:xfrm>
            <a:off x="869249" y="1270501"/>
            <a:ext cx="10453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zh-TW" altLang="en-US" sz="36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36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2022/06/11 </a:t>
            </a:r>
            <a:r>
              <a:rPr lang="zh-TW" altLang="en-US" sz="3600" b="1" spc="-300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決賽地點：國立科學工藝博物館</a:t>
            </a:r>
            <a:endParaRPr lang="en-US" altLang="zh-TW" sz="3600" b="1" spc="-300" dirty="0">
              <a:ln w="9525">
                <a:noFill/>
                <a:prstDash val="solid"/>
              </a:ln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63" y="2060848"/>
            <a:ext cx="9088474" cy="43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483749" y="5919663"/>
            <a:ext cx="52245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zh-TW" altLang="en-US" sz="24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照片攝於</a:t>
            </a:r>
            <a:r>
              <a:rPr lang="en-US" altLang="zh-TW" sz="24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4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年決賽暨頒獎典禮會場</a:t>
            </a:r>
            <a:endParaRPr lang="en-US" altLang="zh-TW" sz="24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5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="" xmlns:a16="http://schemas.microsoft.com/office/drawing/2014/main" id="{5392CF15-FD32-445E-9A67-5FCB701C60BC}"/>
              </a:ext>
            </a:extLst>
          </p:cNvPr>
          <p:cNvSpPr/>
          <p:nvPr/>
        </p:nvSpPr>
        <p:spPr>
          <a:xfrm>
            <a:off x="1199456" y="2173799"/>
            <a:ext cx="3240000" cy="3240000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A344922-FF3B-4AB9-A0F2-F4B3B7905511}"/>
              </a:ext>
            </a:extLst>
          </p:cNvPr>
          <p:cNvSpPr txBox="1"/>
          <p:nvPr/>
        </p:nvSpPr>
        <p:spPr>
          <a:xfrm>
            <a:off x="1575177" y="2704852"/>
            <a:ext cx="2488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endParaRPr lang="en-US" altLang="zh-TW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觀摩</a:t>
            </a:r>
          </a:p>
        </p:txBody>
      </p:sp>
      <p:sp>
        <p:nvSpPr>
          <p:cNvPr id="5" name="菱形 4"/>
          <p:cNvSpPr/>
          <p:nvPr/>
        </p:nvSpPr>
        <p:spPr>
          <a:xfrm>
            <a:off x="5474998" y="1720022"/>
            <a:ext cx="4661306" cy="4661306"/>
          </a:xfrm>
          <a:prstGeom prst="diamond">
            <a:avLst/>
          </a:prstGeom>
          <a:solidFill>
            <a:srgbClr val="FFE3D5">
              <a:alpha val="8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5178833" y="3141720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獎勵方式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896605" y="1329379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訪問擺攤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獎勵與觀摩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8449175" y="3128662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</a:p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第一名</a:t>
            </a:r>
            <a:endParaRPr lang="zh-TW" altLang="en-US" sz="32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896606" y="4927944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歷屆作品下載</a:t>
            </a:r>
            <a:endParaRPr lang="en-US" altLang="zh-TW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0768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2205" y="10150"/>
            <a:ext cx="12189177" cy="108777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799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獎勵方式</a:t>
            </a:r>
            <a:endParaRPr lang="zh-TW" altLang="en-US" sz="4799" dirty="0">
              <a:solidFill>
                <a:prstClr val="white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4944139" y="4729870"/>
            <a:ext cx="6608072" cy="1434801"/>
            <a:chOff x="5126386" y="4680974"/>
            <a:chExt cx="6609602" cy="1435133"/>
          </a:xfrm>
        </p:grpSpPr>
        <p:sp>
          <p:nvSpPr>
            <p:cNvPr id="4" name="圆角矩形 30"/>
            <p:cNvSpPr/>
            <p:nvPr/>
          </p:nvSpPr>
          <p:spPr>
            <a:xfrm>
              <a:off x="5126386" y="4732540"/>
              <a:ext cx="5400000" cy="1332000"/>
            </a:xfrm>
            <a:prstGeom prst="roundRect">
              <a:avLst>
                <a:gd name="adj" fmla="val 50000"/>
              </a:avLst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10220289" y="4680974"/>
              <a:ext cx="1515699" cy="1435133"/>
              <a:chOff x="9829287" y="4667135"/>
              <a:chExt cx="1515699" cy="1435133"/>
            </a:xfrm>
          </p:grpSpPr>
          <p:sp>
            <p:nvSpPr>
              <p:cNvPr id="7" name="椭圆 33"/>
              <p:cNvSpPr/>
              <p:nvPr/>
            </p:nvSpPr>
            <p:spPr>
              <a:xfrm>
                <a:off x="9829287" y="4667135"/>
                <a:ext cx="1515699" cy="1435133"/>
              </a:xfrm>
              <a:prstGeom prst="ellipse">
                <a:avLst/>
              </a:prstGeom>
              <a:pattFill prst="dkVert">
                <a:fgClr>
                  <a:srgbClr val="F79646">
                    <a:lumMod val="75000"/>
                  </a:srgbClr>
                </a:fgClr>
                <a:bgClr>
                  <a:srgbClr val="F79646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8" name="椭圆 34"/>
              <p:cNvSpPr/>
              <p:nvPr/>
            </p:nvSpPr>
            <p:spPr>
              <a:xfrm>
                <a:off x="10005259" y="4818201"/>
                <a:ext cx="1192413" cy="1133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79646"/>
                  </a:gs>
                  <a:gs pos="80000">
                    <a:srgbClr val="FFC000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9" name="TextBox 35"/>
              <p:cNvSpPr txBox="1"/>
              <p:nvPr/>
            </p:nvSpPr>
            <p:spPr>
              <a:xfrm>
                <a:off x="10046117" y="5075719"/>
                <a:ext cx="1101976" cy="78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algn="ctr">
                  <a:defRPr/>
                </a:pPr>
                <a:r>
                  <a:rPr lang="zh-TW" altLang="en-US" sz="2799" dirty="0">
                    <a:solidFill>
                      <a:srgbClr val="F79646">
                        <a:lumMod val="50000"/>
                      </a:srgbClr>
                    </a:solidFill>
                    <a:effectLst>
                      <a:outerShdw dist="38100" dir="5400000" algn="t" rotWithShape="0">
                        <a:sysClr val="window" lastClr="FFFFFF">
                          <a:alpha val="40000"/>
                        </a:sysClr>
                      </a:outerShdw>
                    </a:effectLst>
                  </a:rPr>
                  <a:t>指導教師</a:t>
                </a:r>
                <a:endParaRPr lang="zh-CN" altLang="en-US" sz="2799" dirty="0">
                  <a:solidFill>
                    <a:srgbClr val="F79646">
                      <a:lumMod val="50000"/>
                    </a:srgbClr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endParaRPr>
              </a:p>
            </p:txBody>
          </p:sp>
        </p:grpSp>
        <p:sp>
          <p:nvSpPr>
            <p:cNvPr id="10" name="TextBox 36"/>
            <p:cNvSpPr txBox="1"/>
            <p:nvPr/>
          </p:nvSpPr>
          <p:spPr>
            <a:xfrm>
              <a:off x="5519143" y="5198485"/>
              <a:ext cx="526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6" indent="-171416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指導老師可獲得國教署獎狀乙紙</a:t>
              </a:r>
              <a:endParaRPr lang="en-US" altLang="zh-TW" sz="20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944139" y="3018537"/>
            <a:ext cx="6608072" cy="1491934"/>
            <a:chOff x="5126386" y="2999479"/>
            <a:chExt cx="6609602" cy="1492279"/>
          </a:xfrm>
        </p:grpSpPr>
        <p:sp>
          <p:nvSpPr>
            <p:cNvPr id="35" name="圆角矩形 30"/>
            <p:cNvSpPr/>
            <p:nvPr/>
          </p:nvSpPr>
          <p:spPr>
            <a:xfrm>
              <a:off x="5126386" y="3079618"/>
              <a:ext cx="5400000" cy="1332000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3" name="群組 32"/>
            <p:cNvGrpSpPr/>
            <p:nvPr/>
          </p:nvGrpSpPr>
          <p:grpSpPr>
            <a:xfrm>
              <a:off x="10134667" y="2999479"/>
              <a:ext cx="1601321" cy="1492279"/>
              <a:chOff x="9963972" y="2999479"/>
              <a:chExt cx="1601321" cy="1492279"/>
            </a:xfrm>
          </p:grpSpPr>
          <p:sp>
            <p:nvSpPr>
              <p:cNvPr id="15" name="椭圆 47"/>
              <p:cNvSpPr/>
              <p:nvPr/>
            </p:nvSpPr>
            <p:spPr>
              <a:xfrm>
                <a:off x="9963972" y="2999479"/>
                <a:ext cx="1601321" cy="1492279"/>
              </a:xfrm>
              <a:prstGeom prst="ellipse">
                <a:avLst/>
              </a:prstGeom>
              <a:pattFill prst="dkVert">
                <a:fgClr>
                  <a:srgbClr val="0094C8"/>
                </a:fgClr>
                <a:bgClr>
                  <a:srgbClr val="00B0F0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" name="椭圆 48"/>
              <p:cNvSpPr/>
              <p:nvPr/>
            </p:nvSpPr>
            <p:spPr>
              <a:xfrm>
                <a:off x="10128486" y="3162162"/>
                <a:ext cx="1281701" cy="1178116"/>
              </a:xfrm>
              <a:prstGeom prst="ellipse">
                <a:avLst/>
              </a:prstGeom>
              <a:gradFill flip="none" rotWithShape="1">
                <a:gsLst>
                  <a:gs pos="0">
                    <a:srgbClr val="0094C8"/>
                  </a:gs>
                  <a:gs pos="80000">
                    <a:srgbClr val="00B0F0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" name="TextBox 49"/>
              <p:cNvSpPr txBox="1"/>
              <p:nvPr/>
            </p:nvSpPr>
            <p:spPr>
              <a:xfrm>
                <a:off x="10168377" y="3402650"/>
                <a:ext cx="1139261" cy="78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algn="ctr">
                  <a:defRPr/>
                </a:pPr>
                <a:r>
                  <a:rPr lang="zh-TW" altLang="en-US" sz="2799" dirty="0">
                    <a:solidFill>
                      <a:srgbClr val="004D86"/>
                    </a:solidFill>
                    <a:effectLst>
                      <a:outerShdw dist="38100" dir="5400000" algn="t" rotWithShape="0">
                        <a:sysClr val="window" lastClr="FFFFFF">
                          <a:alpha val="40000"/>
                        </a:sysClr>
                      </a:outerShdw>
                    </a:effectLst>
                  </a:rPr>
                  <a:t>入選證明</a:t>
                </a:r>
                <a:endParaRPr lang="zh-CN" altLang="en-US" sz="2799" dirty="0">
                  <a:solidFill>
                    <a:srgbClr val="004D86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endParaRPr>
              </a:p>
            </p:txBody>
          </p:sp>
        </p:grpSp>
        <p:sp>
          <p:nvSpPr>
            <p:cNvPr id="18" name="TextBox 50"/>
            <p:cNvSpPr txBox="1"/>
            <p:nvPr/>
          </p:nvSpPr>
          <p:spPr>
            <a:xfrm>
              <a:off x="5519143" y="3237787"/>
              <a:ext cx="460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6" indent="-171416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國小、國中、高中參賽者評選</a:t>
              </a: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分數</a:t>
              </a:r>
              <a:r>
                <a:rPr lang="zh-TW" altLang="en-US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達</a:t>
              </a:r>
              <a:r>
                <a:rPr lang="en-US" altLang="zh-TW" sz="20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70</a:t>
              </a:r>
              <a:r>
                <a:rPr lang="zh-TW" altLang="en-US" sz="20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分</a:t>
              </a:r>
              <a:r>
                <a:rPr lang="zh-TW" altLang="en-US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以上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含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頒發</a:t>
              </a:r>
              <a:endParaRPr lang="en-US" altLang="zh-TW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16" indent="-171416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教師組</a:t>
              </a:r>
              <a:r>
                <a:rPr lang="en-US" altLang="zh-TW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/</a:t>
              </a: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社會組需達</a:t>
              </a:r>
              <a:r>
                <a:rPr lang="en-US" altLang="zh-TW" sz="20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80</a:t>
              </a:r>
              <a:r>
                <a:rPr lang="zh-TW" altLang="en-US" sz="2000" b="1" u="sng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分</a:t>
              </a:r>
              <a:r>
                <a:rPr lang="zh-TW" altLang="en-US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以上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(</a:t>
              </a:r>
              <a:r>
                <a:rPr lang="zh-TW" altLang="en-US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含</a:t>
              </a:r>
              <a:r>
                <a:rPr lang="en-US" altLang="zh-TW" sz="2000" b="1" kern="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)</a:t>
              </a:r>
              <a:endParaRPr lang="en-US" altLang="zh-CN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-239237" y="-595012"/>
            <a:ext cx="5130069" cy="6346478"/>
            <a:chOff x="-323434" y="-1611560"/>
            <a:chExt cx="5543550" cy="685800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3434" y="-1611560"/>
              <a:ext cx="5543550" cy="6858000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602931" y="2697355"/>
              <a:ext cx="3690819" cy="2194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199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教育部國民</a:t>
              </a:r>
              <a:endParaRPr lang="en-US" altLang="zh-TW" sz="4199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199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及學前教育署</a:t>
              </a:r>
              <a:endParaRPr lang="en-US" altLang="zh-TW" sz="4199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4199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330086" y="1436422"/>
              <a:ext cx="2416212" cy="142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7998" b="1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獎狀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944139" y="1283796"/>
            <a:ext cx="6608072" cy="1515342"/>
            <a:chOff x="5126386" y="1234102"/>
            <a:chExt cx="6609602" cy="1515693"/>
          </a:xfrm>
        </p:grpSpPr>
        <p:sp>
          <p:nvSpPr>
            <p:cNvPr id="36" name="圆角矩形 30"/>
            <p:cNvSpPr/>
            <p:nvPr/>
          </p:nvSpPr>
          <p:spPr>
            <a:xfrm>
              <a:off x="5126386" y="1325948"/>
              <a:ext cx="5400000" cy="13320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dist="38100" dir="5400000" algn="t" rotWithShape="0">
                <a:srgbClr val="F79646">
                  <a:lumMod val="50000"/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10220296" y="1234102"/>
              <a:ext cx="1515692" cy="1515693"/>
              <a:chOff x="10220296" y="1222678"/>
              <a:chExt cx="1515692" cy="1515693"/>
            </a:xfrm>
          </p:grpSpPr>
          <p:sp>
            <p:nvSpPr>
              <p:cNvPr id="26" name="椭圆 40"/>
              <p:cNvSpPr/>
              <p:nvPr/>
            </p:nvSpPr>
            <p:spPr>
              <a:xfrm>
                <a:off x="10220296" y="1222678"/>
                <a:ext cx="1515692" cy="1515693"/>
              </a:xfrm>
              <a:prstGeom prst="ellipse">
                <a:avLst/>
              </a:prstGeom>
              <a:pattFill prst="dkVert">
                <a:fgClr>
                  <a:srgbClr val="00B050"/>
                </a:fgClr>
                <a:bgClr>
                  <a:srgbClr val="00D05E"/>
                </a:bgClr>
              </a:patt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7" name="椭圆 41"/>
              <p:cNvSpPr/>
              <p:nvPr/>
            </p:nvSpPr>
            <p:spPr>
              <a:xfrm>
                <a:off x="10379844" y="1382224"/>
                <a:ext cx="1196599" cy="11966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/>
                  </a:gs>
                  <a:gs pos="80000">
                    <a:srgbClr val="92D050"/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8" name="TextBox 42"/>
              <p:cNvSpPr txBox="1"/>
              <p:nvPr/>
            </p:nvSpPr>
            <p:spPr>
              <a:xfrm>
                <a:off x="10443267" y="1621523"/>
                <a:ext cx="1129690" cy="833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itchFamily="34" charset="-122"/>
                  </a:defRPr>
                </a:lvl1pPr>
              </a:lstStyle>
              <a:p>
                <a:pPr algn="ctr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zh-TW" altLang="en-US" sz="2799" dirty="0">
                    <a:solidFill>
                      <a:srgbClr val="00642D"/>
                    </a:solidFill>
                    <a:effectLst>
                      <a:outerShdw dist="38100" dir="5400000" algn="t" rotWithShape="0">
                        <a:sysClr val="window" lastClr="FFFFFF">
                          <a:alpha val="40000"/>
                        </a:sysClr>
                      </a:outerShdw>
                    </a:effectLst>
                  </a:rPr>
                  <a:t>獎金</a:t>
                </a:r>
                <a:endParaRPr lang="en-US" altLang="zh-TW" sz="2799" dirty="0">
                  <a:solidFill>
                    <a:srgbClr val="00642D"/>
                  </a:solidFill>
                  <a:effectLst>
                    <a:outerShdw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</a:endParaRP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  <a:defRPr/>
                </a:pPr>
                <a:r>
                  <a:rPr lang="zh-TW" altLang="en-US" sz="2799" dirty="0">
                    <a:solidFill>
                      <a:srgbClr val="00642D"/>
                    </a:solidFill>
                    <a:effectLst>
                      <a:outerShdw dist="38100" dir="5400000" algn="t" rotWithShape="0">
                        <a:sysClr val="window" lastClr="FFFFFF">
                          <a:alpha val="40000"/>
                        </a:sysClr>
                      </a:outerShdw>
                    </a:effectLst>
                  </a:rPr>
                  <a:t>獎狀</a:t>
                </a:r>
              </a:p>
            </p:txBody>
          </p:sp>
        </p:grpSp>
        <p:sp>
          <p:nvSpPr>
            <p:cNvPr id="29" name="TextBox 43"/>
            <p:cNvSpPr txBox="1"/>
            <p:nvPr/>
          </p:nvSpPr>
          <p:spPr>
            <a:xfrm>
              <a:off x="5519143" y="1484117"/>
              <a:ext cx="460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93" indent="-285693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第一名：</a:t>
              </a:r>
              <a:r>
                <a:rPr lang="en-US" altLang="zh-TW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$6,000~8,000</a:t>
              </a: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元</a:t>
              </a:r>
            </a:p>
            <a:p>
              <a:pPr marL="285693" indent="-285693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教師組：</a:t>
              </a:r>
              <a:r>
                <a:rPr lang="en-US" altLang="zh-TW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12,000</a:t>
              </a: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元</a:t>
              </a:r>
              <a:endParaRPr lang="en-US" altLang="zh-TW" sz="20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285693" indent="-285693">
                <a:buFont typeface="Arial" panose="020B0604020202020204" pitchFamily="34" charset="0"/>
                <a:buChar char="•"/>
                <a:defRPr/>
              </a:pPr>
              <a:r>
                <a:rPr lang="zh-TW" altLang="en-US" sz="20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電台、校園採訪與刊登等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5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20786"/>
            <a:ext cx="12190412" cy="85458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國立自然科學博物館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成果推廣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7467"/>
              </p:ext>
            </p:extLst>
          </p:nvPr>
        </p:nvGraphicFramePr>
        <p:xfrm>
          <a:off x="516000" y="1052736"/>
          <a:ext cx="11160000" cy="3096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59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3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9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隊伍主題</a:t>
                      </a:r>
                      <a:endParaRPr lang="en-US" altLang="zh-TW" sz="2400" b="1" i="0" u="none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99" marR="2399" marT="239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決賽名次</a:t>
                      </a:r>
                      <a:endParaRPr lang="zh-TW" alt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99" marR="2399" marT="239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99" marR="2399" marT="239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</a:t>
                      </a:r>
                      <a:endParaRPr lang="zh-TW" altLang="en-US" sz="2400" b="1" i="0" u="none" strike="noStrike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399" marR="2399" marT="2399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 smtClean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紙蜻蜓</a:t>
                      </a:r>
                      <a:endParaRPr lang="zh-TW" altLang="en-US" sz="1600" b="1" kern="1200" dirty="0">
                        <a:solidFill>
                          <a:srgbClr val="FF99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高中職組優</a:t>
                      </a:r>
                      <a:r>
                        <a:rPr lang="zh-TW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臺中市立臺中女子高級中等學校</a:t>
                      </a:r>
                      <a:endParaRPr lang="zh-TW" altLang="en-U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2"/>
                        </a:rPr>
                        <a:t>連結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突堤效應對於海岸線的影響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海洋科學組</a:t>
                      </a:r>
                      <a:r>
                        <a:rPr lang="zh-TW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</a:t>
                      </a: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臺中市新民高中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含附中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連結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鯨豔全場</a:t>
                      </a:r>
                      <a:r>
                        <a:rPr lang="en-US" altLang="zh-TW" sz="1600" b="1" dirty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—</a:t>
                      </a:r>
                      <a:r>
                        <a:rPr lang="zh-TW" altLang="en-US" sz="1600" b="1" dirty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鯨魚與消耗二氧化碳間密不可分的關係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海洋科學組</a:t>
                      </a:r>
                      <a:r>
                        <a:rPr lang="zh-TW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endParaRPr lang="zh-TW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臺中市新民高中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含附中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連結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rgbClr val="FF99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海水淡化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海洋科學組</a:t>
                      </a:r>
                      <a:r>
                        <a:rPr lang="zh-TW" alt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endParaRPr lang="zh-TW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臺中市新民高中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含附中</a:t>
                      </a:r>
                      <a:r>
                        <a:rPr lang="en-US" altLang="zh-TW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連結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16000" y="4293096"/>
            <a:ext cx="11160000" cy="2160000"/>
            <a:chOff x="850684" y="3888762"/>
            <a:chExt cx="10730209" cy="198000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684" y="3888762"/>
              <a:ext cx="3519141" cy="198000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6218" y="3888762"/>
              <a:ext cx="3519141" cy="19800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1752" y="3888762"/>
              <a:ext cx="3519141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7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國立科學工藝博物館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4800" b="1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85837"/>
              </p:ext>
            </p:extLst>
          </p:nvPr>
        </p:nvGraphicFramePr>
        <p:xfrm>
          <a:off x="606000" y="1700808"/>
          <a:ext cx="10980000" cy="305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9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15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1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1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58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013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  程  項  目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指導教師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獲獎學生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錄影連結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開幕致詞：國立科學工藝博物館 張簡智挺 主任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競賽說明：蔣振宇 競賽執行長 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社會組競賽說明：成功大學 李旺龍教授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3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「摩」「軌」藏在細節裡</a:t>
                      </a:r>
                      <a:r>
                        <a:rPr lang="en-US" altLang="zh-TW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1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鞋底紋路對地面磨擦力的影響</a:t>
                      </a:r>
                      <a:endParaRPr lang="zh-TW" altLang="en-US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林政霓、林家薈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張晏滕、鄭琳穎、莊祐嘉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高雄市立陽明國小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冷與熱的守護者</a:t>
                      </a:r>
                      <a:r>
                        <a:rPr lang="en-US" altLang="zh-TW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保溫杯大解密</a:t>
                      </a:r>
                      <a:r>
                        <a:rPr lang="en-US" altLang="zh-TW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</a:t>
                      </a:r>
                      <a:endParaRPr lang="en-US" altLang="zh-TW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林政霓、林家薈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許芳翊、李奕廷、陳科叡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高雄市立陽明國小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3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不用火的加熱便當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趙婉婷、楊甯雅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張祐嘉、李柏蔚</a:t>
                      </a:r>
                      <a:endParaRPr lang="en-US" altLang="zh-TW" sz="12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黃頎閔、林宏文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高雄市立福山國小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9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高腳杯與飄移吸管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湯奇霖</a:t>
                      </a:r>
                      <a:endParaRPr lang="zh-TW" altLang="en-US" sz="12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陳柏翰、許莘迪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屏東市立勝利國小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9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我的友誼最長久麻吉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李佩憶、趙婉婷</a:t>
                      </a:r>
                      <a:endParaRPr lang="zh-TW" altLang="en-US" sz="12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黃鉬珊、王彤綾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高雄市立福山國小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Q&amp;A</a:t>
                      </a:r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：勝利國小 林宗正主任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95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頒發感謝狀及合影留念</a:t>
                      </a:r>
                      <a:endParaRPr lang="zh-TW" altLang="en-US" sz="12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/>
                        </a:rPr>
                        <a:t>連結</a:t>
                      </a:r>
                      <a:endParaRPr lang="zh-TW" altLang="en-US" sz="1200" b="1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2615728" y="1167135"/>
            <a:ext cx="695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2021.10.03   </a:t>
            </a: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地點：國立科學工藝博物館</a:t>
            </a:r>
            <a:r>
              <a:rPr lang="zh-TW" altLang="en-US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16000" y="4941168"/>
            <a:ext cx="11160000" cy="1548000"/>
            <a:chOff x="623392" y="5162137"/>
            <a:chExt cx="10968920" cy="1512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392" y="5162137"/>
              <a:ext cx="2688000" cy="15120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3699" y="5162137"/>
              <a:ext cx="2688000" cy="151200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006" y="5162137"/>
              <a:ext cx="2688000" cy="1512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4312" y="5162137"/>
              <a:ext cx="268800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1240"/>
            <a:ext cx="12190412" cy="85458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國立臺灣科學教育館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成果推廣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16000" y="1459086"/>
            <a:ext cx="11160000" cy="2160000"/>
            <a:chOff x="670154" y="1556726"/>
            <a:chExt cx="10850104" cy="1980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54" y="1556726"/>
              <a:ext cx="2641191" cy="198000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6458" y="1556726"/>
              <a:ext cx="2641191" cy="19800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762" y="1556726"/>
              <a:ext cx="2641191" cy="19800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9067" y="1556726"/>
              <a:ext cx="2641191" cy="1980000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516000" y="4293336"/>
            <a:ext cx="11160000" cy="2160000"/>
            <a:chOff x="670154" y="4114090"/>
            <a:chExt cx="10850104" cy="198000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762" y="4114090"/>
              <a:ext cx="2641191" cy="19800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9067" y="4114090"/>
              <a:ext cx="2641191" cy="198000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6458" y="4114090"/>
              <a:ext cx="2641191" cy="19800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54" y="4114090"/>
              <a:ext cx="2641191" cy="1980000"/>
            </a:xfrm>
            <a:prstGeom prst="rect">
              <a:avLst/>
            </a:prstGeom>
          </p:spPr>
        </p:pic>
      </p:grpSp>
      <p:sp>
        <p:nvSpPr>
          <p:cNvPr id="13" name="文字方塊 12"/>
          <p:cNvSpPr txBox="1"/>
          <p:nvPr/>
        </p:nvSpPr>
        <p:spPr>
          <a:xfrm>
            <a:off x="478116" y="1053530"/>
            <a:ext cx="11235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分享教學活動日期： 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2021/11/28</a:t>
            </a:r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    分享者：臺灣警察專科學校刑事警察科  李承龍 教授 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社會組第一名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spc="-15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5756" y="3887780"/>
            <a:ext cx="11620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分享教學活動日期：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2021/11/28</a:t>
            </a:r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    分享者：實踐大學食品營養與保健生技學系  簡廷易老師 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獲獎指導教師</a:t>
            </a:r>
            <a:r>
              <a:rPr lang="en-US" altLang="zh-TW" sz="2000" b="1" spc="-15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spc="-15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05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FF9966"/>
          </a:solidFill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國立教育廣播電臺高雄分臺獲獎選手專訪</a:t>
              </a:r>
            </a:p>
          </p:txBody>
        </p:sp>
      </p:grp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050752"/>
              </p:ext>
            </p:extLst>
          </p:nvPr>
        </p:nvGraphicFramePr>
        <p:xfrm>
          <a:off x="694606" y="1268760"/>
          <a:ext cx="10801201" cy="3558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8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55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隊伍主題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決賽名次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指導教師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影片網址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泥火山的玄機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優選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高雄市立陽明國中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侯依伶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曹嘉修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鄭安閎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陳柏學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https://youtu.be/L6PmtfAaWMA</a:t>
                      </a:r>
                      <a:endParaRPr lang="en-US" altLang="zh-TW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55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https://youtu.be/msLLDGACipQ</a:t>
                      </a:r>
                      <a:endParaRPr lang="zh-TW" alt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燒耶的紙箱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第三名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高雄市立陽明國中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翁郁凰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侯依伶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朱育叡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黃宇騰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李秉澄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黃品睿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https://youtu.be/k-GaXhxuF58</a:t>
                      </a:r>
                      <a:endParaRPr lang="en-US" altLang="zh-TW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2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https://youtu.be/XhIVV43tzmQ</a:t>
                      </a:r>
                      <a:endParaRPr lang="zh-TW" alt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奶皮大作戰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高雄市立陽明國中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林書繪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翁郁凰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韓峰恩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吳昌隆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黃麒翰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https://youtu.be/GswI5qb_qvY</a:t>
                      </a:r>
                      <a:endParaRPr lang="en-US" altLang="zh-TW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5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https://youtu.be/nNaOuqCMY2I</a:t>
                      </a:r>
                      <a:endParaRPr lang="zh-TW" alt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5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蚊聲而來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優選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高雄市立國昌國中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謝馥名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葉俊毅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楊秉翰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黃聖耘</a:t>
                      </a:r>
                      <a:endParaRPr lang="zh-TW" altLang="en-US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https://youtu.be/iGKdMDEPxYI</a:t>
                      </a:r>
                      <a:endParaRPr lang="en-US" altLang="zh-TW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55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第二階段：</a:t>
                      </a:r>
                      <a:r>
                        <a:rPr lang="en-US" altLang="zh-TW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https://youtu.be/oKielIokHhY</a:t>
                      </a:r>
                      <a:endParaRPr lang="zh-TW" altLang="en-US" sz="1400" b="0" i="0" u="sng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606000" y="4941168"/>
            <a:ext cx="10980000" cy="1620000"/>
            <a:chOff x="479376" y="4709058"/>
            <a:chExt cx="10634821" cy="1440000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76" y="4709058"/>
              <a:ext cx="2560000" cy="144000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1608" y="4709058"/>
              <a:ext cx="2559375" cy="144000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215" y="4709058"/>
              <a:ext cx="2559375" cy="1440000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4822" y="4709058"/>
              <a:ext cx="2559375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487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99476" y="4941168"/>
            <a:ext cx="11793048" cy="1620000"/>
            <a:chOff x="-207048" y="4941168"/>
            <a:chExt cx="11793048" cy="1620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7048" y="4941168"/>
              <a:ext cx="2880000" cy="1620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968" y="4941168"/>
              <a:ext cx="2880000" cy="1620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4984" y="4941168"/>
              <a:ext cx="2880000" cy="16200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6000" y="4941168"/>
              <a:ext cx="2880000" cy="1620000"/>
            </a:xfrm>
            <a:prstGeom prst="rect">
              <a:avLst/>
            </a:prstGeom>
          </p:spPr>
        </p:pic>
      </p:grp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2998"/>
              </p:ext>
            </p:extLst>
          </p:nvPr>
        </p:nvGraphicFramePr>
        <p:xfrm>
          <a:off x="694606" y="1268760"/>
          <a:ext cx="10800001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6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2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3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1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894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指導教師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所屬學校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影片連結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優選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墨之呼吸</a:t>
                      </a:r>
                      <a:r>
                        <a:rPr lang="en-US" altLang="zh-TW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洗毛筆廢水再利用研究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李函穎</a:t>
                      </a:r>
                      <a:b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楊棨翔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黃晟軒、王莛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黃聿葳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台南市中西區成功國小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https://youtu.be/02aRSBZKsIg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第一名</a:t>
                      </a:r>
                      <a:endParaRPr lang="en-US" altLang="zh-TW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電腦嘛ㄟ揀土豆，有</a:t>
                      </a:r>
                      <a:r>
                        <a:rPr lang="en-US" altLang="zh-TW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我也能這樣讓電腦做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***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李侑軒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台南市新市區大社國小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https://youtu.be/UnVtsUznVOU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佳作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什麼</a:t>
                      </a:r>
                      <a:r>
                        <a:rPr lang="en-US" altLang="zh-TW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!!</a:t>
                      </a: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珊瑚擦防曬竟然也變白了</a:t>
                      </a:r>
                      <a:r>
                        <a:rPr lang="en-US" altLang="zh-TW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!?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***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陳亭軫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國立臺南大學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https://youtu.be/6IyyUXw0VIk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</a:t>
                      </a:r>
                      <a:r>
                        <a:rPr lang="zh-TW" altLang="en-US" sz="14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第二名</a:t>
                      </a:r>
                      <a:endParaRPr lang="en-US" altLang="zh-TW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指紋鑑識長見識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劉獻文</a:t>
                      </a:r>
                      <a:b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江品佑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邱振源、陳佑丞</a:t>
                      </a:r>
                      <a:endParaRPr lang="en-US" altLang="zh-TW" sz="14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柯文弘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國立臺南第一高級中學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https://youtu.be/YkV40vxEydo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高中職組佳作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生存逆境對莫氏樹蛙蝌蚪發育及代謝的影響</a:t>
                      </a:r>
                      <a:endParaRPr lang="zh-TW" altLang="en-US" sz="1400" b="1" i="0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蔡育青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鄭大昕、鄭太乙</a:t>
                      </a:r>
                      <a:endParaRPr lang="zh-TW" altLang="en-US" sz="1400" b="1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國立新營高級中學</a:t>
                      </a:r>
                      <a:endParaRPr lang="zh-TW" altLang="en-US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https://youtu.be/zQAJi3H9USY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-173620" y="-1"/>
            <a:ext cx="12365619" cy="1088022"/>
            <a:chOff x="-173620" y="-1"/>
            <a:chExt cx="12365619" cy="1088022"/>
          </a:xfrm>
          <a:solidFill>
            <a:srgbClr val="FF9966"/>
          </a:solidFill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D7ACCB19-757C-4BD1-9DE2-8E8A8B044CB6}"/>
                </a:ext>
              </a:extLst>
            </p:cNvPr>
            <p:cNvSpPr/>
            <p:nvPr/>
          </p:nvSpPr>
          <p:spPr>
            <a:xfrm>
              <a:off x="0" y="-1"/>
              <a:ext cx="12191999" cy="1088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22DC6505-1EE2-4FA0-BDC8-4B09BB75FDA4}"/>
                </a:ext>
              </a:extLst>
            </p:cNvPr>
            <p:cNvSpPr txBox="1"/>
            <p:nvPr/>
          </p:nvSpPr>
          <p:spPr>
            <a:xfrm>
              <a:off x="-173620" y="151694"/>
              <a:ext cx="1236561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國立警察廣播電臺獲獎選手專訪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175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191344" y="159799"/>
            <a:ext cx="12000655" cy="830997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獲獎隊伍校園深度專訪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紀錄片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68525"/>
              </p:ext>
            </p:extLst>
          </p:nvPr>
        </p:nvGraphicFramePr>
        <p:xfrm>
          <a:off x="694606" y="1196752"/>
          <a:ext cx="9972011" cy="36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182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參賽同學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教師組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實踐大學食品營養與保健生技學系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食品科學教育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認識水產品體驗課程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簡廷易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高雄市立高雄女子高級中學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這樣變我就懂—可調焦距的薄膜透鏡之研究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李泱寰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何采昀、陳宇婕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海洋組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國立中山大學附屬國光高級中學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酸暖海洋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謝隆欽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許恩綺、孫晨羽、劉宜柔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國立旗美高級中學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攜菜帶菌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探討洗菜時間和購買來源對葉菜表面生菌數的影響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蔡佳娟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薛仲晴、曾怡嘉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高雄市立燕巢國民中學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濃縮水蘊草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滲透壓的探究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紀順隆、黃安佳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黃佳堯、許慧茹、林祐廷、紀柏宇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臺灣警察專科學校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這樣教</a:t>
                      </a:r>
                      <a:r>
                        <a:rPr lang="en-US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CSI</a:t>
                      </a: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血跡噴濺，我就懂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李承龍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高中組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臺北市立中山女子高級中學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比色法的簡化與改良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曹雅萍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沈庭宇、陳宜葶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高中組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國立臺南第一高級中學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指紋鑑識長見識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劉獻文、江品佑</a:t>
                      </a:r>
                      <a:endParaRPr lang="zh-TW" sz="1600" kern="1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邱振源、陳佑丞、柯文弘</a:t>
                      </a:r>
                      <a:endParaRPr lang="zh-TW" sz="1600" kern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696000" y="4941168"/>
            <a:ext cx="10800000" cy="1440000"/>
            <a:chOff x="839696" y="4977352"/>
            <a:chExt cx="10512608" cy="1620000"/>
          </a:xfrm>
        </p:grpSpPr>
        <p:pic>
          <p:nvPicPr>
            <p:cNvPr id="7" name="圖片 6" descr="一張含有 個人, 室內, 天花板 的圖片&#10;&#10;自動產生的描述"/>
            <p:cNvPicPr/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3888"/>
            <a:stretch/>
          </p:blipFill>
          <p:spPr bwMode="auto">
            <a:xfrm>
              <a:off x="839696" y="4977352"/>
              <a:ext cx="2520000" cy="162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圖片 7" descr="一張含有 個人, 桌, 室內, 人 的圖片&#10;&#10;自動產生的描述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899" y="4977352"/>
              <a:ext cx="2520000" cy="1620000"/>
            </a:xfrm>
            <a:prstGeom prst="rect">
              <a:avLst/>
            </a:prstGeom>
            <a:noFill/>
          </p:spPr>
        </p:pic>
        <p:pic>
          <p:nvPicPr>
            <p:cNvPr id="9" name="圖片 8" descr="一張含有 文字, 個人, 男人, 室內 的圖片&#10;&#10;自動產生的描述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947" b="11409"/>
            <a:stretch/>
          </p:blipFill>
          <p:spPr bwMode="auto">
            <a:xfrm>
              <a:off x="6168102" y="4977352"/>
              <a:ext cx="2520000" cy="162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圖片 9"/>
            <p:cNvPicPr/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223" r="3411"/>
            <a:stretch/>
          </p:blipFill>
          <p:spPr bwMode="auto">
            <a:xfrm>
              <a:off x="8832304" y="4978045"/>
              <a:ext cx="2520000" cy="16186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65119D41-F470-49F6-B45E-2656F987E0E6}"/>
              </a:ext>
            </a:extLst>
          </p:cNvPr>
          <p:cNvSpPr txBox="1"/>
          <p:nvPr/>
        </p:nvSpPr>
        <p:spPr>
          <a:xfrm>
            <a:off x="4014343" y="6488668"/>
            <a:ext cx="4163319" cy="369332"/>
          </a:xfrm>
          <a:prstGeom prst="rect">
            <a:avLst/>
          </a:prstGeom>
          <a:solidFill>
            <a:srgbClr val="FF99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PS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：影片為草稿，預計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2022/04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底完成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5BE84DDB-20B3-45AA-8ED7-F1450A6C1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134407"/>
              </p:ext>
            </p:extLst>
          </p:nvPr>
        </p:nvGraphicFramePr>
        <p:xfrm>
          <a:off x="10666617" y="1196752"/>
          <a:ext cx="827989" cy="36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989">
                  <a:extLst>
                    <a:ext uri="{9D8B030D-6E8A-4147-A177-3AD203B41FA5}">
                      <a16:colId xmlns="" xmlns:a16="http://schemas.microsoft.com/office/drawing/2014/main" val="2342369154"/>
                    </a:ext>
                  </a:extLst>
                </a:gridCol>
              </a:tblGrid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8113932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53289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4360893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126895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2"/>
                        </a:rPr>
                        <a:t>URL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056352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629865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33236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623027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6"/>
                        </a:rPr>
                        <a:t>URL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313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" y="0"/>
            <a:ext cx="12191999" cy="921136"/>
            <a:chOff x="-86809" y="-1"/>
            <a:chExt cx="12191999" cy="921136"/>
          </a:xfrm>
        </p:grpSpPr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F1794197-0617-40F9-9A51-1A44F4CD8AE0}"/>
                </a:ext>
              </a:extLst>
            </p:cNvPr>
            <p:cNvSpPr/>
            <p:nvPr/>
          </p:nvSpPr>
          <p:spPr>
            <a:xfrm>
              <a:off x="-86809" y="-1"/>
              <a:ext cx="12191999" cy="92113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="" xmlns:a16="http://schemas.microsoft.com/office/drawing/2014/main" id="{D6511C6A-4F35-4E53-947A-8B1380E0F062}"/>
                </a:ext>
              </a:extLst>
            </p:cNvPr>
            <p:cNvSpPr txBox="1"/>
            <p:nvPr/>
          </p:nvSpPr>
          <p:spPr>
            <a:xfrm>
              <a:off x="-5940" y="75847"/>
              <a:ext cx="12030260" cy="76944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2021</a:t>
              </a:r>
              <a:r>
                <a:rPr lang="zh-TW" altLang="en-US" sz="44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年全國科學探究競賽 各組第一名</a:t>
              </a: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48422"/>
              </p:ext>
            </p:extLst>
          </p:nvPr>
        </p:nvGraphicFramePr>
        <p:xfrm>
          <a:off x="600278" y="1259857"/>
          <a:ext cx="10991442" cy="49774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55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0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00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12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442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主題名稱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參賽者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初賽作品</a:t>
                      </a:r>
                      <a:endParaRPr lang="en-US" altLang="zh-TW" sz="20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決賽報告影片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這顆電池能給多少電呢</a:t>
                      </a: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?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陳宥潔、劉美岑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新北市仁愛國小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漫畫</a:t>
                      </a:r>
                      <a:r>
                        <a:rPr kumimoji="0" lang="en-US" altLang="zh-TW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+</a:t>
                      </a:r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/>
                        </a:rPr>
                        <a:t>影片</a:t>
                      </a:r>
                      <a:endParaRPr lang="zh-TW" altLang="en-US" b="1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666666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這樣種，就很「空」</a:t>
                      </a: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~</a:t>
                      </a:r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探討空心菜的空心情形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陳雅涵、李沛侖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、鍾淳如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高雄市明華國中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報告</a:t>
                      </a:r>
                      <a:r>
                        <a:rPr kumimoji="0" lang="en-US" altLang="zh-TW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+</a:t>
                      </a:r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7"/>
                        </a:rPr>
                        <a:t>影片</a:t>
                      </a:r>
                      <a:endParaRPr lang="zh-TW" altLang="en-US" b="1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666666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/>
                        </a:rPr>
                        <a:t>比色法的簡化與改良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沈庭宇、陳宜葶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台北市中山女中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報告</a:t>
                      </a:r>
                      <a:r>
                        <a:rPr kumimoji="0" lang="en-US" altLang="zh-TW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+</a:t>
                      </a:r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9"/>
                        </a:rPr>
                        <a:t>影片</a:t>
                      </a:r>
                      <a:endParaRPr lang="zh-TW" altLang="en-US" b="1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666666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電腦嘛ㄟ揀土豆，有</a:t>
                      </a: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AI</a:t>
                      </a:r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0"/>
                        </a:rPr>
                        <a:t>我也能這樣讓電腦做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李侑軒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台南市大社國小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TW" altLang="en-US" b="1" u="none" strike="noStrike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1"/>
                        </a:rPr>
                        <a:t>教案</a:t>
                      </a:r>
                      <a:endParaRPr lang="en-US" altLang="zh-TW" b="1" u="none" strike="noStrike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hlinkClick r:id="rId12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b="1" u="none" strike="noStrike" dirty="0">
                        <a:solidFill>
                          <a:srgbClr val="434343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/>
                        </a:rPr>
                        <a:t>這樣教</a:t>
                      </a: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/>
                        </a:rPr>
                        <a:t>CSI</a:t>
                      </a:r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3"/>
                        </a:rPr>
                        <a:t>血跡噴濺，我就懂了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李承龍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臺灣警察專科學校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b="1" i="0" u="none" strike="noStrike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4"/>
                        </a:rPr>
                        <a:t>科學文章</a:t>
                      </a:r>
                      <a:endParaRPr lang="zh-TW" altLang="en-US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kumimoji="0" lang="zh-TW" altLang="en-US" sz="1800" b="1" kern="1200" dirty="0">
                          <a:solidFill>
                            <a:srgbClr val="6666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1" kern="1200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無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0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FF99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海科組</a:t>
                      </a:r>
                      <a:endParaRPr lang="en-US" altLang="zh-TW" sz="2000" b="1" dirty="0">
                        <a:solidFill>
                          <a:srgbClr val="FF99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/>
                        </a:rPr>
                        <a:t>天生我才必有用 廢物也能再利用</a:t>
                      </a:r>
                      <a:r>
                        <a:rPr lang="en-US" altLang="zh-TW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/>
                        </a:rPr>
                        <a:t>-</a:t>
                      </a:r>
                      <a:r>
                        <a:rPr lang="zh-TW" altLang="en-US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5"/>
                        </a:rPr>
                        <a:t>花生殼洗面乳</a:t>
                      </a:r>
                      <a:endParaRPr lang="zh-TW" alt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許信一、楊依璇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、范姜秀芸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桃園市啟英高中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6"/>
                        </a:rPr>
                        <a:t>報告</a:t>
                      </a:r>
                      <a:r>
                        <a:rPr kumimoji="0" lang="en-US" altLang="zh-TW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6"/>
                        </a:rPr>
                        <a:t>+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7"/>
                        </a:rPr>
                        <a:t>影</a:t>
                      </a: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18"/>
                        </a:rPr>
                        <a:t>片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666666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圖片 4">
            <a:hlinkClick r:id="rId19"/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85" y="2060848"/>
            <a:ext cx="540000" cy="540000"/>
          </a:xfrm>
          <a:prstGeom prst="rect">
            <a:avLst/>
          </a:prstGeom>
        </p:spPr>
      </p:pic>
      <p:pic>
        <p:nvPicPr>
          <p:cNvPr id="6" name="圖片 5">
            <a:hlinkClick r:id="rId21"/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85" y="2768927"/>
            <a:ext cx="540000" cy="540000"/>
          </a:xfrm>
          <a:prstGeom prst="rect">
            <a:avLst/>
          </a:prstGeom>
        </p:spPr>
      </p:pic>
      <p:pic>
        <p:nvPicPr>
          <p:cNvPr id="7" name="圖片 6">
            <a:hlinkClick r:id="rId23"/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85" y="3477006"/>
            <a:ext cx="540000" cy="540000"/>
          </a:xfrm>
          <a:prstGeom prst="rect">
            <a:avLst/>
          </a:prstGeom>
        </p:spPr>
      </p:pic>
      <p:pic>
        <p:nvPicPr>
          <p:cNvPr id="8" name="圖片 7">
            <a:hlinkClick r:id="rId25"/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85" y="5589240"/>
            <a:ext cx="540000" cy="540000"/>
          </a:xfrm>
          <a:prstGeom prst="rect">
            <a:avLst/>
          </a:prstGeom>
        </p:spPr>
      </p:pic>
      <p:pic>
        <p:nvPicPr>
          <p:cNvPr id="16" name="圖片 15">
            <a:hlinkClick r:id="rId27"/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85" y="4185084"/>
            <a:ext cx="540000" cy="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33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6229CD68-61CD-4D11-843E-17F1F2B2392E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全國科學探究競賽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955541" y="2204864"/>
            <a:ext cx="3240000" cy="3240000"/>
            <a:chOff x="1955541" y="2204864"/>
            <a:chExt cx="3240000" cy="3240000"/>
          </a:xfrm>
        </p:grpSpPr>
        <p:sp>
          <p:nvSpPr>
            <p:cNvPr id="5" name="橢圓 4">
              <a:extLst>
                <a:ext uri="{FF2B5EF4-FFF2-40B4-BE49-F238E27FC236}">
                  <a16:creationId xmlns="" xmlns:a16="http://schemas.microsoft.com/office/drawing/2014/main" id="{EA66C712-BA86-4D97-82E4-95A2541C3866}"/>
                </a:ext>
              </a:extLst>
            </p:cNvPr>
            <p:cNvSpPr/>
            <p:nvPr/>
          </p:nvSpPr>
          <p:spPr>
            <a:xfrm>
              <a:off x="1955541" y="2204864"/>
              <a:ext cx="3240000" cy="3240000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="" xmlns:a16="http://schemas.microsoft.com/office/drawing/2014/main" id="{818D8B39-B0F4-4F29-A09A-C0DB117CBB0F}"/>
                </a:ext>
              </a:extLst>
            </p:cNvPr>
            <p:cNvSpPr txBox="1"/>
            <p:nvPr/>
          </p:nvSpPr>
          <p:spPr>
            <a:xfrm>
              <a:off x="2331262" y="3105995"/>
              <a:ext cx="24885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</a:t>
              </a:r>
              <a:endPara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介紹</a:t>
              </a: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96373" y="2437188"/>
            <a:ext cx="3640087" cy="2775352"/>
            <a:chOff x="5768280" y="2421688"/>
            <a:chExt cx="3640087" cy="2775352"/>
          </a:xfrm>
        </p:grpSpPr>
        <p:sp>
          <p:nvSpPr>
            <p:cNvPr id="6" name="手繪多邊形 5"/>
            <p:cNvSpPr/>
            <p:nvPr/>
          </p:nvSpPr>
          <p:spPr>
            <a:xfrm>
              <a:off x="5768281" y="2421688"/>
              <a:ext cx="3640086" cy="1296893"/>
            </a:xfrm>
            <a:custGeom>
              <a:avLst/>
              <a:gdLst>
                <a:gd name="connsiteX0" fmla="*/ 0 w 3242234"/>
                <a:gd name="connsiteY0" fmla="*/ 0 h 1296893"/>
                <a:gd name="connsiteX1" fmla="*/ 2593788 w 3242234"/>
                <a:gd name="connsiteY1" fmla="*/ 0 h 1296893"/>
                <a:gd name="connsiteX2" fmla="*/ 3242234 w 3242234"/>
                <a:gd name="connsiteY2" fmla="*/ 648447 h 1296893"/>
                <a:gd name="connsiteX3" fmla="*/ 2593788 w 3242234"/>
                <a:gd name="connsiteY3" fmla="*/ 1296893 h 1296893"/>
                <a:gd name="connsiteX4" fmla="*/ 0 w 3242234"/>
                <a:gd name="connsiteY4" fmla="*/ 1296893 h 1296893"/>
                <a:gd name="connsiteX5" fmla="*/ 648447 w 3242234"/>
                <a:gd name="connsiteY5" fmla="*/ 648447 h 1296893"/>
                <a:gd name="connsiteX6" fmla="*/ 0 w 3242234"/>
                <a:gd name="connsiteY6" fmla="*/ 0 h 129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2234" h="1296893">
                  <a:moveTo>
                    <a:pt x="0" y="0"/>
                  </a:moveTo>
                  <a:lnTo>
                    <a:pt x="2593788" y="0"/>
                  </a:lnTo>
                  <a:lnTo>
                    <a:pt x="3242234" y="648447"/>
                  </a:lnTo>
                  <a:lnTo>
                    <a:pt x="2593788" y="1296893"/>
                  </a:lnTo>
                  <a:lnTo>
                    <a:pt x="0" y="1296893"/>
                  </a:lnTo>
                  <a:lnTo>
                    <a:pt x="648447" y="648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37" tIns="17145" rIns="648446" bIns="1714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競賽目的</a:t>
              </a: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5768280" y="3900147"/>
              <a:ext cx="3640087" cy="1296893"/>
            </a:xfrm>
            <a:custGeom>
              <a:avLst/>
              <a:gdLst>
                <a:gd name="connsiteX0" fmla="*/ 0 w 3242234"/>
                <a:gd name="connsiteY0" fmla="*/ 0 h 1296893"/>
                <a:gd name="connsiteX1" fmla="*/ 2593788 w 3242234"/>
                <a:gd name="connsiteY1" fmla="*/ 0 h 1296893"/>
                <a:gd name="connsiteX2" fmla="*/ 3242234 w 3242234"/>
                <a:gd name="connsiteY2" fmla="*/ 648447 h 1296893"/>
                <a:gd name="connsiteX3" fmla="*/ 2593788 w 3242234"/>
                <a:gd name="connsiteY3" fmla="*/ 1296893 h 1296893"/>
                <a:gd name="connsiteX4" fmla="*/ 0 w 3242234"/>
                <a:gd name="connsiteY4" fmla="*/ 1296893 h 1296893"/>
                <a:gd name="connsiteX5" fmla="*/ 648447 w 3242234"/>
                <a:gd name="connsiteY5" fmla="*/ 648447 h 1296893"/>
                <a:gd name="connsiteX6" fmla="*/ 0 w 3242234"/>
                <a:gd name="connsiteY6" fmla="*/ 0 h 129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2234" h="1296893">
                  <a:moveTo>
                    <a:pt x="0" y="0"/>
                  </a:moveTo>
                  <a:lnTo>
                    <a:pt x="2593788" y="0"/>
                  </a:lnTo>
                  <a:lnTo>
                    <a:pt x="3242234" y="648447"/>
                  </a:lnTo>
                  <a:lnTo>
                    <a:pt x="2593788" y="1296893"/>
                  </a:lnTo>
                  <a:lnTo>
                    <a:pt x="0" y="1296893"/>
                  </a:lnTo>
                  <a:lnTo>
                    <a:pt x="648447" y="648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37" tIns="17145" rIns="648446" bIns="1714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全國科展 </a:t>
              </a:r>
              <a:r>
                <a:rPr lang="en-US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VS </a:t>
              </a:r>
              <a:r>
                <a:rPr lang="zh-TW" sz="32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探究競賽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32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歷屆前六強作品集</a:t>
            </a:r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(2015~2021)</a:t>
            </a:r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49942"/>
              </p:ext>
            </p:extLst>
          </p:nvPr>
        </p:nvGraphicFramePr>
        <p:xfrm>
          <a:off x="1056000" y="1196752"/>
          <a:ext cx="10080000" cy="540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1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9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1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311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連結網址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</a:t>
                      </a:r>
                      <a:r>
                        <a:rPr lang="zh-TW" altLang="en-US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4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CODE</a:t>
                      </a:r>
                      <a:endParaRPr lang="zh-TW" altLang="en-US" sz="4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2.74G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2.35G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高中職組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1.49G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1.62G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9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海科組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8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1.39G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9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u="none" dirty="0">
                          <a:solidFill>
                            <a:schemeClr val="accent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9"/>
                        </a:rPr>
                        <a:t>下載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0.17G</a:t>
                      </a:r>
                      <a:endParaRPr lang="zh-TW" altLang="en-US" sz="3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5877344"/>
            <a:ext cx="648000" cy="648000"/>
          </a:xfrm>
          <a:prstGeom prst="rect">
            <a:avLst/>
          </a:prstGeom>
        </p:spPr>
      </p:pic>
      <p:pic>
        <p:nvPicPr>
          <p:cNvPr id="13" name="圖片 12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2060848"/>
            <a:ext cx="648000" cy="648000"/>
          </a:xfrm>
          <a:prstGeom prst="rect">
            <a:avLst/>
          </a:prstGeom>
        </p:spPr>
      </p:pic>
      <p:pic>
        <p:nvPicPr>
          <p:cNvPr id="14" name="圖片 13">
            <a:hlinkClick r:id="rId13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2824147"/>
            <a:ext cx="648000" cy="64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3587446"/>
            <a:ext cx="648000" cy="648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5114044"/>
            <a:ext cx="648000" cy="648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32" y="4350745"/>
            <a:ext cx="648000" cy="6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53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="" xmlns:a16="http://schemas.microsoft.com/office/drawing/2014/main" id="{5392CF15-FD32-445E-9A67-5FCB701C60BC}"/>
              </a:ext>
            </a:extLst>
          </p:cNvPr>
          <p:cNvSpPr/>
          <p:nvPr/>
        </p:nvSpPr>
        <p:spPr>
          <a:xfrm>
            <a:off x="1199456" y="2173799"/>
            <a:ext cx="3240000" cy="324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A344922-FF3B-4AB9-A0F2-F4B3B7905511}"/>
              </a:ext>
            </a:extLst>
          </p:cNvPr>
          <p:cNvSpPr txBox="1"/>
          <p:nvPr/>
        </p:nvSpPr>
        <p:spPr>
          <a:xfrm>
            <a:off x="1575177" y="2970818"/>
            <a:ext cx="2488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en-US" altLang="zh-TW" sz="54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7347286" y="2884845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D5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5142187" y="2884845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D5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競賽時程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9552384" y="2884845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FFD54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了解更多</a:t>
            </a:r>
            <a:endPara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577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794197-0617-40F9-9A51-1A44F4CD8AE0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="" xmlns:a16="http://schemas.microsoft.com/office/drawing/2014/main" id="{D6511C6A-4F35-4E53-947A-8B1380E0F062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常見問題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748365" y="1095872"/>
            <a:ext cx="8695271" cy="5762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報名問題</a:t>
            </a:r>
            <a:endParaRPr lang="en-US" altLang="zh-TW" sz="3200" b="1" spc="-15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參加全國探究競賽是否要繳報名費？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不須繳交任何費用。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需要透過學校報名嗎</a:t>
            </a:r>
            <a:r>
              <a:rPr lang="en-US" altLang="zh-TW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可自行組隊報名，不須透過學校報名。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學生可以跨校組隊嗎</a:t>
            </a:r>
            <a:r>
              <a:rPr lang="en-US" altLang="zh-TW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可以，但國小不能中高年級互跨。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自學生可以參加競賽嗎？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可以，但須要</a:t>
            </a:r>
            <a:r>
              <a:rPr lang="en-US" altLang="zh-TW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2-4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老師可以跨校指導嗎</a:t>
            </a:r>
            <a:r>
              <a:rPr lang="en-US" altLang="zh-TW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作品問題</a:t>
            </a:r>
            <a:endParaRPr lang="en-US" altLang="zh-TW" sz="3200" b="1" spc="-15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可以穿制服拍攝影片嗎</a:t>
            </a:r>
            <a:r>
              <a:rPr lang="en-US" altLang="zh-TW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作品總分扣</a:t>
            </a:r>
            <a:r>
              <a:rPr lang="en-US" altLang="zh-TW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 </a:t>
            </a:r>
            <a:r>
              <a:rPr lang="en-US" altLang="zh-TW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教師組與大專社會組不在此限</a:t>
            </a:r>
            <a:r>
              <a:rPr lang="en-US" altLang="zh-TW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可以繳交英文作品嗎</a:t>
            </a:r>
            <a:r>
              <a:rPr lang="en-US" altLang="zh-TW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000" spc="-150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可以，但摘要與影片需中文翻譯。</a:t>
            </a:r>
            <a:endParaRPr lang="en-US" altLang="zh-TW" sz="2000" spc="-15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endParaRPr lang="zh-TW" altLang="en-US" spc="-15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98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3"/>
          <p:cNvSpPr txBox="1">
            <a:spLocks/>
          </p:cNvSpPr>
          <p:nvPr/>
        </p:nvSpPr>
        <p:spPr>
          <a:xfrm>
            <a:off x="0" y="1268760"/>
            <a:ext cx="12192000" cy="64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400" b="1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●</a:t>
            </a:r>
            <a:r>
              <a:rPr lang="en-US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2022/01/20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開始報名    </a:t>
            </a:r>
            <a:r>
              <a:rPr lang="en-US" altLang="zh-TW" sz="1400" b="1" dirty="0">
                <a:solidFill>
                  <a:srgbClr val="7030A0"/>
                </a:solidFill>
                <a:latin typeface="新細明體" panose="02020500000000000000" pitchFamily="18" charset="-120"/>
              </a:rPr>
              <a:t>●</a:t>
            </a:r>
            <a:r>
              <a:rPr lang="en-US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2022/06/11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決賽頒獎典禮    </a:t>
            </a:r>
            <a:r>
              <a:rPr lang="en-US" altLang="zh-TW" sz="1400" b="1" dirty="0">
                <a:solidFill>
                  <a:srgbClr val="7030A0"/>
                </a:solidFill>
                <a:latin typeface="新細明體" panose="02020500000000000000" pitchFamily="18" charset="-120"/>
              </a:rPr>
              <a:t>●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總獎金：約</a:t>
            </a:r>
            <a:r>
              <a:rPr lang="en-US" altLang="zh-TW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$23</a:t>
            </a:r>
            <a:r>
              <a:rPr lang="zh-TW" altLang="en-US" sz="2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</a:p>
          <a:p>
            <a:pPr algn="ctr"/>
            <a:endParaRPr lang="en-US" altLang="zh-TW" sz="2400" dirty="0">
              <a:solidFill>
                <a:srgbClr val="FF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競賽時程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1817129"/>
            <a:ext cx="10800000" cy="5040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61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1" y="0"/>
            <a:ext cx="12191999" cy="10880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了解更多競賽訊息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200456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623392" y="3991776"/>
            <a:ext cx="6037164" cy="2245536"/>
            <a:chOff x="623392" y="3991776"/>
            <a:chExt cx="6037164" cy="2245536"/>
          </a:xfrm>
        </p:grpSpPr>
        <p:grpSp>
          <p:nvGrpSpPr>
            <p:cNvPr id="11" name="群組 10"/>
            <p:cNvGrpSpPr/>
            <p:nvPr/>
          </p:nvGrpSpPr>
          <p:grpSpPr>
            <a:xfrm>
              <a:off x="4860556" y="3991776"/>
              <a:ext cx="1800000" cy="2245536"/>
              <a:chOff x="5341387" y="2314106"/>
              <a:chExt cx="1800000" cy="2245536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5725957" y="4221088"/>
                <a:ext cx="1030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u="sng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4"/>
                  </a:rPr>
                  <a:t>YouTube</a:t>
                </a:r>
                <a:endParaRPr lang="en-US" altLang="zh-TW" sz="1600" b="1" u="sng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41387" y="2314106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8" name="群組 7"/>
            <p:cNvGrpSpPr/>
            <p:nvPr/>
          </p:nvGrpSpPr>
          <p:grpSpPr>
            <a:xfrm>
              <a:off x="2741974" y="4026550"/>
              <a:ext cx="1800000" cy="2210762"/>
              <a:chOff x="3278035" y="2348880"/>
              <a:chExt cx="1800000" cy="2210762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3610508" y="4221088"/>
                <a:ext cx="1135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u="sng" dirty="0" err="1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6"/>
                  </a:rPr>
                  <a:t>FaceBook</a:t>
                </a:r>
                <a:endParaRPr lang="zh-TW" altLang="en-US" sz="1600" b="1" u="sng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78035" y="2348880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7" name="群組 6"/>
            <p:cNvGrpSpPr/>
            <p:nvPr/>
          </p:nvGrpSpPr>
          <p:grpSpPr>
            <a:xfrm>
              <a:off x="623392" y="4026550"/>
              <a:ext cx="1800000" cy="2210762"/>
              <a:chOff x="1104223" y="2348880"/>
              <a:chExt cx="1800000" cy="2210762"/>
            </a:xfrm>
          </p:grpSpPr>
          <p:sp>
            <p:nvSpPr>
              <p:cNvPr id="14" name="文字方塊 13"/>
              <p:cNvSpPr txBox="1"/>
              <p:nvPr/>
            </p:nvSpPr>
            <p:spPr>
              <a:xfrm>
                <a:off x="1501522" y="4221088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sz="1600" b="1" u="sng" dirty="0">
                    <a:solidFill>
                      <a:srgbClr val="7030A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6"/>
                  </a:rPr>
                  <a:t>競賽官網</a:t>
                </a:r>
                <a:endParaRPr lang="zh-TW" altLang="en-US" sz="1600" b="1" u="sng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4223" y="2348880"/>
                <a:ext cx="1800000" cy="1800000"/>
              </a:xfrm>
              <a:prstGeom prst="rect">
                <a:avLst/>
              </a:prstGeom>
            </p:spPr>
          </p:pic>
        </p:grp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482" y="0"/>
            <a:ext cx="4850931" cy="68595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84" y="1469390"/>
            <a:ext cx="5459780" cy="23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0242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431704" y="472514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2022</a:t>
            </a:r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年敬邀來參賽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71764" y="566159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Q&amp;A</a:t>
            </a:r>
            <a:endParaRPr lang="zh-TW" altLang="en-US" sz="5400" b="1" dirty="0">
              <a:ln w="9525">
                <a:noFill/>
                <a:prstDash val="solid"/>
              </a:ln>
              <a:solidFill>
                <a:srgbClr val="FF6699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75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67608" y="488193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noFill/>
                  <a:prstDash val="solid"/>
                </a:ln>
                <a:solidFill>
                  <a:srgbClr val="FF6699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報告完畢   敬請指教</a:t>
            </a:r>
          </a:p>
        </p:txBody>
      </p:sp>
    </p:spTree>
    <p:extLst>
      <p:ext uri="{BB962C8B-B14F-4D97-AF65-F5344CB8AC3E}">
        <p14:creationId xmlns:p14="http://schemas.microsoft.com/office/powerpoint/2010/main" val="1541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字方塊 64">
            <a:extLst>
              <a:ext uri="{FF2B5EF4-FFF2-40B4-BE49-F238E27FC236}">
                <a16:creationId xmlns="" xmlns:a16="http://schemas.microsoft.com/office/drawing/2014/main" id="{CFF0A247-25EC-4EC6-9FA0-F2360E2A8AD5}"/>
              </a:ext>
            </a:extLst>
          </p:cNvPr>
          <p:cNvSpPr txBox="1"/>
          <p:nvPr/>
        </p:nvSpPr>
        <p:spPr>
          <a:xfrm>
            <a:off x="11865" y="-1980"/>
            <a:ext cx="12180135" cy="113264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defRPr sz="4800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競賽目的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0" y="1917272"/>
            <a:ext cx="11880000" cy="39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32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340768"/>
            <a:ext cx="11580180" cy="4680000"/>
          </a:xfrm>
          <a:prstGeom prst="rect">
            <a:avLst/>
          </a:prstGeom>
        </p:spPr>
      </p:pic>
      <p:sp>
        <p:nvSpPr>
          <p:cNvPr id="37" name="TextBox 20"/>
          <p:cNvSpPr txBox="1"/>
          <p:nvPr/>
        </p:nvSpPr>
        <p:spPr>
          <a:xfrm flipH="1">
            <a:off x="4239410" y="7523712"/>
            <a:ext cx="113412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prstClr val="white"/>
                </a:solidFill>
                <a:latin typeface="微軟正黑體"/>
              </a:rPr>
              <a:t>選手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CFF0A247-25EC-4EC6-9FA0-F2360E2A8AD5}"/>
              </a:ext>
            </a:extLst>
          </p:cNvPr>
          <p:cNvSpPr txBox="1"/>
          <p:nvPr/>
        </p:nvSpPr>
        <p:spPr>
          <a:xfrm>
            <a:off x="0" y="0"/>
            <a:ext cx="12180135" cy="113264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algn="ctr">
              <a:defRPr sz="4800" b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/>
              <a:t>競賽目的 </a:t>
            </a:r>
            <a:r>
              <a:rPr lang="en-US" altLang="zh-TW" dirty="0"/>
              <a:t>(</a:t>
            </a:r>
            <a:r>
              <a:rPr lang="zh-TW" altLang="en-US" dirty="0"/>
              <a:t>區隔科學競賽環境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3723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="" xmlns:a16="http://schemas.microsoft.com/office/drawing/2014/main" id="{5392CF15-FD32-445E-9A67-5FCB701C60BC}"/>
              </a:ext>
            </a:extLst>
          </p:cNvPr>
          <p:cNvSpPr/>
          <p:nvPr/>
        </p:nvSpPr>
        <p:spPr>
          <a:xfrm>
            <a:off x="1199456" y="2173799"/>
            <a:ext cx="3240000" cy="3240000"/>
          </a:xfrm>
          <a:prstGeom prst="ellips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4A344922-FF3B-4AB9-A0F2-F4B3B7905511}"/>
              </a:ext>
            </a:extLst>
          </p:cNvPr>
          <p:cNvSpPr txBox="1"/>
          <p:nvPr/>
        </p:nvSpPr>
        <p:spPr>
          <a:xfrm>
            <a:off x="1575177" y="3091755"/>
            <a:ext cx="2488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endParaRPr lang="en-US" altLang="zh-TW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32675E94-C483-4FAB-BC1E-F0835109673F}"/>
              </a:ext>
            </a:extLst>
          </p:cNvPr>
          <p:cNvSpPr txBox="1"/>
          <p:nvPr/>
        </p:nvSpPr>
        <p:spPr>
          <a:xfrm>
            <a:off x="8113852" y="5303798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6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5474998" y="1720022"/>
            <a:ext cx="4661306" cy="4661306"/>
          </a:xfrm>
          <a:prstGeom prst="diamond">
            <a:avLst/>
          </a:prstGeom>
          <a:solidFill>
            <a:schemeClr val="accent1">
              <a:tint val="40000"/>
              <a:hueOff val="0"/>
              <a:satOff val="0"/>
              <a:lumOff val="0"/>
              <a:alpha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手繪多邊形 7"/>
          <p:cNvSpPr/>
          <p:nvPr/>
        </p:nvSpPr>
        <p:spPr>
          <a:xfrm>
            <a:off x="5178833" y="3141720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辦理單位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896605" y="1329379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競賽方式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7ACCB19-757C-4BD1-9DE2-8E8A8B044CB6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22DC6505-1EE2-4FA0-BDC8-4B09BB75FDA4}"/>
              </a:ext>
            </a:extLst>
          </p:cNvPr>
          <p:cNvSpPr txBox="1"/>
          <p:nvPr/>
        </p:nvSpPr>
        <p:spPr>
          <a:xfrm>
            <a:off x="-173620" y="151694"/>
            <a:ext cx="1236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實施方式</a:t>
            </a:r>
            <a:endParaRPr lang="zh-TW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8449175" y="3128662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</a:t>
            </a:r>
            <a:endParaRPr lang="zh-TW" altLang="en-US" sz="4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896606" y="4927944"/>
            <a:ext cx="1817909" cy="1817909"/>
          </a:xfrm>
          <a:custGeom>
            <a:avLst/>
            <a:gdLst>
              <a:gd name="connsiteX0" fmla="*/ 0 w 1817909"/>
              <a:gd name="connsiteY0" fmla="*/ 302991 h 1817909"/>
              <a:gd name="connsiteX1" fmla="*/ 302991 w 1817909"/>
              <a:gd name="connsiteY1" fmla="*/ 0 h 1817909"/>
              <a:gd name="connsiteX2" fmla="*/ 1514918 w 1817909"/>
              <a:gd name="connsiteY2" fmla="*/ 0 h 1817909"/>
              <a:gd name="connsiteX3" fmla="*/ 1817909 w 1817909"/>
              <a:gd name="connsiteY3" fmla="*/ 302991 h 1817909"/>
              <a:gd name="connsiteX4" fmla="*/ 1817909 w 1817909"/>
              <a:gd name="connsiteY4" fmla="*/ 1514918 h 1817909"/>
              <a:gd name="connsiteX5" fmla="*/ 1514918 w 1817909"/>
              <a:gd name="connsiteY5" fmla="*/ 1817909 h 1817909"/>
              <a:gd name="connsiteX6" fmla="*/ 302991 w 1817909"/>
              <a:gd name="connsiteY6" fmla="*/ 1817909 h 1817909"/>
              <a:gd name="connsiteX7" fmla="*/ 0 w 1817909"/>
              <a:gd name="connsiteY7" fmla="*/ 1514918 h 1817909"/>
              <a:gd name="connsiteX8" fmla="*/ 0 w 1817909"/>
              <a:gd name="connsiteY8" fmla="*/ 302991 h 18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909" h="1817909">
                <a:moveTo>
                  <a:pt x="0" y="302991"/>
                </a:moveTo>
                <a:cubicBezTo>
                  <a:pt x="0" y="135654"/>
                  <a:pt x="135654" y="0"/>
                  <a:pt x="302991" y="0"/>
                </a:cubicBezTo>
                <a:lnTo>
                  <a:pt x="1514918" y="0"/>
                </a:lnTo>
                <a:cubicBezTo>
                  <a:pt x="1682255" y="0"/>
                  <a:pt x="1817909" y="135654"/>
                  <a:pt x="1817909" y="302991"/>
                </a:cubicBezTo>
                <a:lnTo>
                  <a:pt x="1817909" y="1514918"/>
                </a:lnTo>
                <a:cubicBezTo>
                  <a:pt x="1817909" y="1682255"/>
                  <a:pt x="1682255" y="1817909"/>
                  <a:pt x="1514918" y="1817909"/>
                </a:cubicBezTo>
                <a:lnTo>
                  <a:pt x="302991" y="1817909"/>
                </a:lnTo>
                <a:cubicBezTo>
                  <a:pt x="135654" y="1817909"/>
                  <a:pt x="0" y="1682255"/>
                  <a:pt x="0" y="1514918"/>
                </a:cubicBezTo>
                <a:lnTo>
                  <a:pt x="0" y="302991"/>
                </a:lnTo>
                <a:close/>
              </a:path>
            </a:pathLst>
          </a:custGeom>
          <a:solidFill>
            <a:srgbClr val="9999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143" tIns="241143" rIns="241143" bIns="241143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競賽成果</a:t>
            </a:r>
            <a:endParaRPr lang="en-US" altLang="zh-TW" sz="40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5731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4" y="1241"/>
            <a:ext cx="12187592" cy="108704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-170771" y="153586"/>
            <a:ext cx="12360567" cy="8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defTabSz="914126"/>
            <a:r>
              <a:rPr lang="zh-TW" altLang="en-US" sz="4799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辦理單位</a:t>
            </a:r>
            <a:endParaRPr lang="zh-TW" altLang="en-US" sz="4799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46791" y="1493641"/>
            <a:ext cx="11410152" cy="4671663"/>
            <a:chOff x="798181" y="1493641"/>
            <a:chExt cx="11410152" cy="4671663"/>
          </a:xfrm>
        </p:grpSpPr>
        <p:sp>
          <p:nvSpPr>
            <p:cNvPr id="9" name="文字方塊 8"/>
            <p:cNvSpPr txBox="1"/>
            <p:nvPr/>
          </p:nvSpPr>
          <p:spPr>
            <a:xfrm>
              <a:off x="798181" y="1493641"/>
              <a:ext cx="1370888" cy="467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指導單位：</a:t>
              </a: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主辦單位：</a:t>
              </a: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協辦單位：</a:t>
              </a: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媒體贊助：</a:t>
              </a: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承辦單位：</a:t>
              </a: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endParaRPr lang="en-US" altLang="zh-TW" sz="2000" b="1" spc="-150" dirty="0">
                <a:solidFill>
                  <a:srgbClr val="99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b="1" spc="-150" dirty="0">
                  <a:solidFill>
                    <a:srgbClr val="9999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獎狀頒發：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59401" y="1493641"/>
              <a:ext cx="10148932" cy="467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教育部國民及學前教育署、科技部國家實驗研究院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國立自然科學博物館、國立台灣科學教育館、國立科學工藝博物館、國立海洋生物博物館、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國立海洋科技博物館、財團法人國家實驗研究院國家高速網路與計算中心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高雄市政府教育局、臺中市政府教育局、臺南市政府教育局、直轄</a:t>
              </a:r>
              <a:r>
                <a:rPr lang="en-US" altLang="zh-TW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縣市政府教育局</a:t>
              </a:r>
              <a:r>
                <a:rPr lang="en-US" altLang="zh-TW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</a:t>
              </a:r>
              <a:r>
                <a:rPr lang="en-US" altLang="zh-TW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國立臺灣師範大學科教所、國立中山大學海洋科學學院、全國教師在職進修資訊網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國家實驗研究院台灣海洋科技研究中心、國立成功大學材料科學及工程學系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遠哲科學教育基金會、高雄市立小林國小、中華民國探究與實作學會、</a:t>
              </a:r>
              <a:r>
                <a:rPr lang="en-US" altLang="zh-TW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LIS</a:t>
              </a: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情境科學教材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廣天國際有限公司、高級中等學校探究與實作推動中心、國立屏東大學科學傳播學系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科學人雜誌、國語日報、、科學月刊、國立教育廣播電臺、卡美洛工作室、</a:t>
              </a:r>
              <a:r>
                <a:rPr lang="en-US" altLang="zh-TW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Galileo</a:t>
              </a: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人人伽利略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財團法人國家實驗研究院國家高速網路與計算中心、國立高雄師範大學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南臺科技大學資訊傳播學系</a:t>
              </a:r>
              <a:endParaRPr lang="en-US" altLang="zh-TW" sz="20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</a:pPr>
              <a:r>
                <a:rPr lang="zh-TW" altLang="en-US" sz="2000" spc="-1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教育部國民及學前教育署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628787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4" y="1241"/>
            <a:ext cx="12187592" cy="1087044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>
              <a:defRPr/>
            </a:pP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-170771" y="153586"/>
            <a:ext cx="12360567" cy="8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defTabSz="914126"/>
            <a:r>
              <a:rPr lang="en-US" altLang="zh-TW" sz="4799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4799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年初賽及決賽評審長</a:t>
            </a:r>
            <a:endParaRPr lang="zh-TW" altLang="en-US" sz="4799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75206" y="1270114"/>
            <a:ext cx="10440000" cy="5040000"/>
            <a:chOff x="794052" y="1197546"/>
            <a:chExt cx="10773762" cy="5220000"/>
          </a:xfrm>
        </p:grpSpPr>
        <p:grpSp>
          <p:nvGrpSpPr>
            <p:cNvPr id="11" name="群組 10"/>
            <p:cNvGrpSpPr/>
            <p:nvPr/>
          </p:nvGrpSpPr>
          <p:grpSpPr>
            <a:xfrm>
              <a:off x="6347814" y="1197546"/>
              <a:ext cx="5220000" cy="5220000"/>
              <a:chOff x="6176360" y="1197546"/>
              <a:chExt cx="5220000" cy="5220000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76360" y="1197546"/>
                <a:ext cx="5220000" cy="5220000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6176360" y="5337546"/>
                <a:ext cx="5220000" cy="10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6388359" y="5462048"/>
                <a:ext cx="4796003" cy="86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決賽評審長：國立成功大學</a:t>
                </a:r>
                <a:endPara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材料科學及工程學系 </a:t>
                </a:r>
                <a:r>
                  <a:rPr lang="zh-TW" alt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李旺龍 教授</a:t>
                </a: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794052" y="1197546"/>
              <a:ext cx="5220000" cy="5220000"/>
              <a:chOff x="794052" y="1197546"/>
              <a:chExt cx="5220000" cy="5220000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4052" y="1197546"/>
                <a:ext cx="5220000" cy="5220000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794052" y="5337546"/>
                <a:ext cx="5220000" cy="10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085454" y="5462048"/>
                <a:ext cx="4637194" cy="860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初賽評審長：國立高雄師範大學</a:t>
                </a:r>
                <a:endParaRPr lang="en-US" altLang="zh-TW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科學教育研究所 </a:t>
                </a:r>
                <a:r>
                  <a:rPr lang="zh-TW" alt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黃琴扉 副教授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131961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DCE65-9349-4EB9-9E4C-53F1F331063A}"/>
              </a:ext>
            </a:extLst>
          </p:cNvPr>
          <p:cNvSpPr/>
          <p:nvPr/>
        </p:nvSpPr>
        <p:spPr>
          <a:xfrm>
            <a:off x="0" y="-1"/>
            <a:ext cx="12191999" cy="108802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競賽方式</a:t>
            </a:r>
            <a:endParaRPr lang="zh-TW" altLang="en-US" sz="4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033995"/>
            <a:ext cx="10800000" cy="5824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12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6|0.8|0.9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6|0.8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9|1.5|2.6|1.6|4.2|2.9|7.2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1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8|1.9|4|1.5|6|1.3|12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6|0.8|0.9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4|1.8|2.4|1.1|7.7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9|4.7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030A0"/>
        </a:solidFill>
      </a:spPr>
      <a:bodyPr anchor="ctr"/>
      <a:lstStyle>
        <a:defPPr algn="ctr" defTabSz="914126">
          <a:defRPr dirty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3035</Words>
  <Application>Microsoft Office PowerPoint</Application>
  <PresentationFormat>寬螢幕</PresentationFormat>
  <Paragraphs>736</Paragraphs>
  <Slides>36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50" baseType="lpstr">
      <vt:lpstr>851tegakizatsu</vt:lpstr>
      <vt:lpstr>Adobe 繁黑體 Std B</vt:lpstr>
      <vt:lpstr>微软雅黑</vt:lpstr>
      <vt:lpstr>宋体</vt:lpstr>
      <vt:lpstr>微軟正黑體</vt:lpstr>
      <vt:lpstr>新細明體</vt:lpstr>
      <vt:lpstr>Agency FB</vt:lpstr>
      <vt:lpstr>Arial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全國科學探究競賽 —  這樣教我就懂</dc:title>
  <dc:creator>yu</dc:creator>
  <cp:lastModifiedBy>ROOT</cp:lastModifiedBy>
  <cp:revision>458</cp:revision>
  <cp:lastPrinted>2022-03-22T01:35:40Z</cp:lastPrinted>
  <dcterms:created xsi:type="dcterms:W3CDTF">2019-02-19T03:14:38Z</dcterms:created>
  <dcterms:modified xsi:type="dcterms:W3CDTF">2022-03-23T05:50:44Z</dcterms:modified>
</cp:coreProperties>
</file>